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8E7394DA.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comments/modernComment_103_D71B096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5_97EEF76E.xml" ContentType="application/vnd.ms-powerpoint.comments+xml"/>
  <Override PartName="/ppt/notesSlides/notesSlide7.xml" ContentType="application/vnd.openxmlformats-officedocument.presentationml.notesSlide+xml"/>
  <Override PartName="/ppt/comments/modernComment_106_224C729C.xml" ContentType="application/vnd.ms-powerpoint.comments+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4874A-2F43-A002-8D11-8FB8D40176D2}" name="Malani, Sneha" initials="MS" userId="S::sneha.malani@crs.org::4358c1de-ea41-4c35-b6fb-0591170a2f0f" providerId="AD"/>
  <p188:author id="{A6505A67-D3A7-404B-3F39-B378900A0E1D}" name="osama.joudah@acted.org" initials="os" userId="S::urn:spo:guest#osama.joudah@acted.org::" providerId="AD"/>
  <p188:author id="{50289C8E-3B65-02F4-BB87-F47F8F135D6D}" name="Ayoub, Rana" initials="RA" userId="S::rana.ayoub@crs.org::69302795-d1a1-411a-a27a-1ce2a0c91630" providerId="AD"/>
  <p188:author id="{C94B5AAC-1713-5324-4220-1AFCFA882E3E}" name="Barakat, Laila" initials="BL" userId="S::laila.barakat@crs.org::38dd8330-1a05-4660-8777-0dccc569f5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80000"/>
    <a:srgbClr val="B46A4F"/>
    <a:srgbClr val="FFE9CE"/>
    <a:srgbClr val="4E95D9"/>
    <a:srgbClr val="FFEE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587B60-7EAE-2CD1-299F-A1383A2C19B5}" v="2" dt="2025-09-30T04:17:55.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12" y="52"/>
      </p:cViewPr>
      <p:guideLst>
        <p:guide orient="horz" pos="3816"/>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omments/modernComment_102_8E7394DA.xml><?xml version="1.0" encoding="utf-8"?>
<p188:cmLst xmlns:a="http://schemas.openxmlformats.org/drawingml/2006/main" xmlns:r="http://schemas.openxmlformats.org/officeDocument/2006/relationships" xmlns:p188="http://schemas.microsoft.com/office/powerpoint/2018/8/main">
  <p188:cm id="{75092EF0-9D48-4005-92AF-08FAC1C66306}" authorId="{A6505A67-D3A7-404B-3F39-B378900A0E1D}" status="resolved" created="2025-09-20T06:56:55.059" complete="100000">
    <ac:deMkLst xmlns:ac="http://schemas.microsoft.com/office/drawing/2013/main/command">
      <pc:docMk xmlns:pc="http://schemas.microsoft.com/office/powerpoint/2013/main/command"/>
      <pc:sldMk xmlns:pc="http://schemas.microsoft.com/office/powerpoint/2013/main/command" cId="2389939418" sldId="258"/>
      <ac:spMk id="145" creationId="{3A711E83-B402-6596-F6BA-3280C9092BFB}"/>
    </ac:deMkLst>
    <p188:txBody>
      <a:bodyPr/>
      <a:lstStyle/>
      <a:p>
        <a:r>
          <a:rPr lang="en-US"/>
          <a:t>I think its 5 not 4 </a:t>
        </a:r>
      </a:p>
    </p188:txBody>
  </p188:cm>
  <p188:cm id="{0480439B-A7A4-421F-BA82-EC2DCB8F6B51}" authorId="{A6505A67-D3A7-404B-3F39-B378900A0E1D}" status="resolved" created="2025-09-20T06:59:22.517" complete="100000">
    <pc:sldMkLst xmlns:pc="http://schemas.microsoft.com/office/powerpoint/2013/main/command">
      <pc:docMk/>
      <pc:sldMk cId="2389939418" sldId="258"/>
    </pc:sldMkLst>
    <p188:txBody>
      <a:bodyPr/>
      <a:lstStyle/>
      <a:p>
        <a:r>
          <a:rPr lang="en-US"/>
          <a:t>maybe we can add section for the columns "Are supporting columns or visibly cracked or shifted?".
as the columns considering the most important construction item inside the building structure.</a:t>
        </a:r>
      </a:p>
    </p188:txBody>
  </p188:cm>
  <p188:cm id="{BBBA8692-6F16-4D24-9321-913374A392C8}" authorId="{A6505A67-D3A7-404B-3F39-B378900A0E1D}" status="resolved" created="2025-09-20T07:05:58.538" complete="100000">
    <ac:deMkLst xmlns:ac="http://schemas.microsoft.com/office/drawing/2013/main/command">
      <pc:docMk xmlns:pc="http://schemas.microsoft.com/office/powerpoint/2013/main/command"/>
      <pc:sldMk xmlns:pc="http://schemas.microsoft.com/office/powerpoint/2013/main/command" cId="2389939418" sldId="258"/>
      <ac:spMk id="132" creationId="{AECD0412-B8F2-08E5-2127-19101EAB4CF1}"/>
    </ac:deMkLst>
    <p188:txBody>
      <a:bodyPr/>
      <a:lstStyle/>
      <a:p>
        <a:r>
          <a:rPr lang="en-US"/>
          <a:t>can we add 
*Avoid stairs lead to upper floors of the building with visible damage</a:t>
        </a:r>
      </a:p>
    </p188:txBody>
  </p188:cm>
  <p188:cm id="{B899F37C-5ED6-4CD2-BF83-32312E1B6128}" authorId="{50289C8E-3B65-02F4-BB87-F47F8F135D6D}" status="resolved" created="2025-09-22T12:46:23.232" startDate="2025-09-22T12:46:23.232" dueDate="2025-09-22T12:46:23.232" assignedTo="{C94B5AAC-1713-5324-4220-1AFCFA882E3E}" complete="100000" title="@Barakat, Laila ">
    <ac:deMkLst xmlns:ac="http://schemas.microsoft.com/office/drawing/2013/main/command">
      <pc:docMk xmlns:pc="http://schemas.microsoft.com/office/powerpoint/2013/main/command"/>
      <pc:sldMk xmlns:pc="http://schemas.microsoft.com/office/powerpoint/2013/main/command" cId="2389939418" sldId="258"/>
      <ac:spMk id="130" creationId="{7C8B9825-CB81-A24A-1E53-63675CFAF954}"/>
    </ac:deMkLst>
    <p188:txBody>
      <a:bodyPr/>
      <a:lstStyle/>
      <a:p>
        <a:r>
          <a:rPr lang="en-GB"/>
          <a:t>[@Barakat, Laila] </a:t>
        </a:r>
      </a:p>
    </p188:txBody>
    <p188:extLst>
      <p:ext xmlns:p="http://schemas.openxmlformats.org/presentationml/2006/main" uri="{5BB2D875-25FF-4072-B9AC-8F64D62656EB}">
        <p228:taskDetails xmlns:p228="http://schemas.microsoft.com/office/powerpoint/2022/08/main">
          <p228:history>
            <p228:event time="2025-09-22T12:46:23.232" id="{191B632F-3315-404C-A41E-AF7301E42D47}">
              <p228:atrbtn authorId="{50289C8E-3B65-02F4-BB87-F47F8F135D6D}"/>
              <p228:anchr>
                <p228:comment id="{B899F37C-5ED6-4CD2-BF83-32312E1B6128}"/>
              </p228:anchr>
              <p228:add/>
            </p228:event>
            <p228:event time="2025-09-22T12:46:23.232" id="{8307B4F3-DB94-41F9-A9AD-FA0FEEBF93F8}">
              <p228:atrbtn authorId="{50289C8E-3B65-02F4-BB87-F47F8F135D6D}"/>
              <p228:anchr>
                <p228:comment id="{B899F37C-5ED6-4CD2-BF83-32312E1B6128}"/>
              </p228:anchr>
              <p228:asgn authorId="{C94B5AAC-1713-5324-4220-1AFCFA882E3E}"/>
            </p228:event>
            <p228:event time="2025-09-22T12:46:23.232" id="{5CA38CA0-71F9-4BB2-803B-6C61E8FFDC4C}">
              <p228:atrbtn authorId="{50289C8E-3B65-02F4-BB87-F47F8F135D6D}"/>
              <p228:anchr>
                <p228:comment id="{B899F37C-5ED6-4CD2-BF83-32312E1B6128}"/>
              </p228:anchr>
              <p228:title val="@Barakat, Laila "/>
            </p228:event>
            <p228:event time="2025-09-22T12:46:23.232" id="{1EFB2EF1-4F43-4B35-A783-BD8962B6AC29}">
              <p228:atrbtn authorId="{50289C8E-3B65-02F4-BB87-F47F8F135D6D}"/>
              <p228:anchr>
                <p228:comment id="{B899F37C-5ED6-4CD2-BF83-32312E1B6128}"/>
              </p228:anchr>
              <p228:date stDt="2025-09-22T12:46:23.232" endDt="2025-09-22T12:46:23.232"/>
            </p228:event>
            <p228:event time="2025-09-26T10:50:57.274" id="{90A50416-123E-4711-8D46-766E2C43718C}">
              <p228:atrbtn authorId="{50289C8E-3B65-02F4-BB87-F47F8F135D6D}"/>
              <p228:anchr>
                <p228:comment id="{00000000-0000-0000-0000-000000000000}"/>
              </p228:anchr>
              <p228:pcntCmplt val="100000"/>
            </p228:event>
          </p228:history>
        </p228:taskDetails>
      </p:ext>
    </p188:extLst>
  </p188:cm>
</p188:cmLst>
</file>

<file path=ppt/comments/modernComment_103_D71B0960.xml><?xml version="1.0" encoding="utf-8"?>
<p188:cmLst xmlns:a="http://schemas.openxmlformats.org/drawingml/2006/main" xmlns:r="http://schemas.openxmlformats.org/officeDocument/2006/relationships" xmlns:p188="http://schemas.microsoft.com/office/powerpoint/2018/8/main">
  <p188:cm id="{9712801F-2770-46C1-8C20-5E888785C2D2}" authorId="{C94B5AAC-1713-5324-4220-1AFCFA882E3E}" status="resolved" created="2025-09-10T09:17:33.458" complete="100000">
    <ac:deMkLst xmlns:ac="http://schemas.microsoft.com/office/drawing/2013/main/command">
      <pc:docMk xmlns:pc="http://schemas.microsoft.com/office/powerpoint/2013/main/command"/>
      <pc:sldMk xmlns:pc="http://schemas.microsoft.com/office/powerpoint/2013/main/command" cId="3608873312" sldId="259"/>
      <ac:cxnSpMk id="175" creationId="{DFBEF81E-B144-6C1B-23F0-0A5B1FFEA061}"/>
    </ac:deMkLst>
    <p188:replyLst>
      <p188:reply id="{24AA1B7F-EF9B-41C3-B425-41120F277EB4}" authorId="{C94B5AAC-1713-5324-4220-1AFCFA882E3E}" created="2025-09-10T09:19:02.029">
        <p188:txBody>
          <a:bodyPr/>
          <a:lstStyle/>
          <a:p>
            <a:r>
              <a:rPr lang="en-GB"/>
              <a:t>include 0.25kg 40mm clout nails</a:t>
            </a:r>
          </a:p>
        </p188:txBody>
      </p188:reply>
    </p188:replyLst>
    <p188:txBody>
      <a:bodyPr/>
      <a:lstStyle/>
      <a:p>
        <a:r>
          <a:rPr lang="en-GB"/>
          <a:t>Scalpel to cut the tarps? maybe as additional option</a:t>
        </a:r>
      </a:p>
    </p188:txBody>
  </p188:cm>
  <p188:cm id="{A909D0AB-2FFA-4EE8-A9ED-02004CC5F3A1}" authorId="{C94B5AAC-1713-5324-4220-1AFCFA882E3E}" status="resolved" created="2025-09-10T09:19:59.190" complete="100000">
    <ac:deMkLst xmlns:ac="http://schemas.microsoft.com/office/drawing/2013/main/command">
      <pc:docMk xmlns:pc="http://schemas.microsoft.com/office/powerpoint/2013/main/command"/>
      <pc:sldMk xmlns:pc="http://schemas.microsoft.com/office/powerpoint/2013/main/command" cId="3608873312" sldId="259"/>
      <ac:spMk id="3" creationId="{3B70F8B1-5EE1-05F3-6C4A-9F495195381B}"/>
    </ac:deMkLst>
    <p188:txBody>
      <a:bodyPr/>
      <a:lstStyle/>
      <a:p>
        <a:r>
          <a:rPr lang="en-GB"/>
          <a:t>expanded sealing off materials instead of kit</a:t>
        </a:r>
      </a:p>
    </p188:txBody>
  </p188:cm>
  <p188:cm id="{AE76E42F-FD2E-42B8-9B07-2500FED0AFF7}" authorId="{C94B5AAC-1713-5324-4220-1AFCFA882E3E}" status="resolved" created="2025-09-11T10:14:34.938" complete="100000">
    <pc:sldMkLst xmlns:pc="http://schemas.microsoft.com/office/powerpoint/2013/main/command">
      <pc:docMk/>
      <pc:sldMk cId="3608873312" sldId="259"/>
    </pc:sldMkLst>
    <p188:txBody>
      <a:bodyPr/>
      <a:lstStyle/>
      <a:p>
        <a:r>
          <a:rPr lang="en-GB"/>
          <a:t>Nail quantities. 0.5kg of 50mm nails is approx 200 nails. For 20 pieces of timber this is generous but not excessive.
0.5 kg of 75mm nails is about 75 nails - again generous but not excessive. If we include 40mm clout nails (that have big heads and are good for the fixing band), then 0.25kg would be 200 nails and this is plenty. So I would suggest these quantities. </a:t>
        </a:r>
      </a:p>
    </p188:txBody>
  </p188:cm>
  <p188:cm id="{05235EC4-5844-46A8-91AE-2FF5DBBDB533}" authorId="{50289C8E-3B65-02F4-BB87-F47F8F135D6D}" status="resolved" created="2025-09-22T12:46:53.417" startDate="2025-09-22T12:46:53.417" dueDate="2025-09-22T12:46:53.417" assignedTo="{C94B5AAC-1713-5324-4220-1AFCFA882E3E}" complete="100000" title="@Barakat, Laila ">
    <ac:txMkLst xmlns:ac="http://schemas.microsoft.com/office/drawing/2013/main/command">
      <pc:docMk xmlns:pc="http://schemas.microsoft.com/office/powerpoint/2013/main/command"/>
      <pc:sldMk xmlns:pc="http://schemas.microsoft.com/office/powerpoint/2013/main/command" cId="3608873312" sldId="259"/>
      <ac:spMk id="185" creationId="{7DD34145-DE6E-2649-D43C-F728FD7E2B62}"/>
      <ac:txMk cp="0" len="166">
        <ac:context len="167" hash="414618922"/>
      </ac:txMk>
    </ac:txMkLst>
    <p188:pos x="4458441" y="208299"/>
    <p188:txBody>
      <a:bodyPr/>
      <a:lstStyle/>
      <a:p>
        <a:r>
          <a:rPr lang="en-GB"/>
          <a:t>[@Barakat, Laila] </a:t>
        </a:r>
      </a:p>
    </p188:txBody>
    <p188:extLst>
      <p:ext xmlns:p="http://schemas.openxmlformats.org/presentationml/2006/main" uri="{5BB2D875-25FF-4072-B9AC-8F64D62656EB}">
        <p228:taskDetails xmlns:p228="http://schemas.microsoft.com/office/powerpoint/2022/08/main">
          <p228:history>
            <p228:event time="2025-09-22T12:46:53.417" id="{4286A437-C315-4093-927F-E3EFF5346DDE}">
              <p228:atrbtn authorId="{50289C8E-3B65-02F4-BB87-F47F8F135D6D}"/>
              <p228:anchr>
                <p228:comment id="{05235EC4-5844-46A8-91AE-2FF5DBBDB533}"/>
              </p228:anchr>
              <p228:add/>
            </p228:event>
            <p228:event time="2025-09-22T12:46:53.417" id="{256D2368-3B91-426F-B01D-BA56D6B437C5}">
              <p228:atrbtn authorId="{50289C8E-3B65-02F4-BB87-F47F8F135D6D}"/>
              <p228:anchr>
                <p228:comment id="{05235EC4-5844-46A8-91AE-2FF5DBBDB533}"/>
              </p228:anchr>
              <p228:asgn authorId="{C94B5AAC-1713-5324-4220-1AFCFA882E3E}"/>
            </p228:event>
            <p228:event time="2025-09-22T12:46:53.417" id="{E50F52E7-4630-4B20-9209-6EDA8B3EBC3E}">
              <p228:atrbtn authorId="{50289C8E-3B65-02F4-BB87-F47F8F135D6D}"/>
              <p228:anchr>
                <p228:comment id="{05235EC4-5844-46A8-91AE-2FF5DBBDB533}"/>
              </p228:anchr>
              <p228:title val="@Barakat, Laila "/>
            </p228:event>
            <p228:event time="2025-09-22T12:46:53.417" id="{7C073AE4-EED2-4B50-A4F4-08B9E5ADE8F8}">
              <p228:atrbtn authorId="{50289C8E-3B65-02F4-BB87-F47F8F135D6D}"/>
              <p228:anchr>
                <p228:comment id="{05235EC4-5844-46A8-91AE-2FF5DBBDB533}"/>
              </p228:anchr>
              <p228:date stDt="2025-09-22T12:46:53.417" endDt="2025-09-22T12:46:53.417"/>
            </p228:event>
            <p228:event time="2025-09-26T10:51:02.415" id="{8CE0156F-E0CC-47CB-94AC-CE181CE2697C}">
              <p228:atrbtn authorId="{50289C8E-3B65-02F4-BB87-F47F8F135D6D}"/>
              <p228:anchr>
                <p228:comment id="{00000000-0000-0000-0000-000000000000}"/>
              </p228:anchr>
              <p228:pcntCmplt val="100000"/>
            </p228:event>
          </p228:history>
        </p228:taskDetails>
      </p:ext>
    </p188:extLst>
  </p188:cm>
</p188:cmLst>
</file>

<file path=ppt/comments/modernComment_105_97EEF76E.xml><?xml version="1.0" encoding="utf-8"?>
<p188:cmLst xmlns:a="http://schemas.openxmlformats.org/drawingml/2006/main" xmlns:r="http://schemas.openxmlformats.org/officeDocument/2006/relationships" xmlns:p188="http://schemas.microsoft.com/office/powerpoint/2018/8/main">
  <p188:cm id="{456709EA-9144-4FCE-AC23-750C808403D2}" authorId="{C94B5AAC-1713-5324-4220-1AFCFA882E3E}" status="resolved" created="2025-09-10T09:26:12.487" complete="100000">
    <ac:deMkLst xmlns:ac="http://schemas.microsoft.com/office/drawing/2013/main/command">
      <pc:docMk xmlns:pc="http://schemas.microsoft.com/office/powerpoint/2013/main/command"/>
      <pc:sldMk xmlns:pc="http://schemas.microsoft.com/office/powerpoint/2013/main/command" cId="2549020526" sldId="261"/>
      <ac:spMk id="218" creationId="{456EFFB2-4067-57B4-00FC-84A4D434982D}"/>
    </ac:deMkLst>
    <p188:txBody>
      <a:bodyPr/>
      <a:lstStyle/>
      <a:p>
        <a:r>
          <a:rPr lang="en-GB"/>
          <a:t>using stapler and staples instead of cloud nails for tarps as optional? both options</a:t>
        </a:r>
      </a:p>
    </p188:txBody>
  </p188:cm>
</p188:cmLst>
</file>

<file path=ppt/comments/modernComment_106_224C729C.xml><?xml version="1.0" encoding="utf-8"?>
<p188:cmLst xmlns:a="http://schemas.openxmlformats.org/drawingml/2006/main" xmlns:r="http://schemas.openxmlformats.org/officeDocument/2006/relationships" xmlns:p188="http://schemas.microsoft.com/office/powerpoint/2018/8/main">
  <p188:cm id="{669AF739-10FA-4346-A0AD-83FB751E8F48}" authorId="{C94B5AAC-1713-5324-4220-1AFCFA882E3E}" status="resolved" created="2025-09-10T09:19:31.297" complete="100000">
    <ac:deMkLst xmlns:ac="http://schemas.microsoft.com/office/drawing/2013/main/command">
      <pc:docMk xmlns:pc="http://schemas.microsoft.com/office/powerpoint/2013/main/command"/>
      <pc:sldMk xmlns:pc="http://schemas.microsoft.com/office/powerpoint/2013/main/command" cId="575435420" sldId="262"/>
      <ac:spMk id="19" creationId="{20414538-4717-6096-4A63-26F9B4AA0D0E}"/>
    </ac:deMkLst>
    <p188:txBody>
      <a:bodyPr/>
      <a:lstStyle/>
      <a:p>
        <a:r>
          <a:rPr lang="en-GB"/>
          <a:t>Should we add a note mentioning that asbestos is preferably handled by experts?</a:t>
        </a:r>
      </a:p>
    </p188:txBody>
  </p188:cm>
  <p188:cm id="{6CE85B03-6881-4F88-8588-D7CBE93416E5}" authorId="{C94B5AAC-1713-5324-4220-1AFCFA882E3E}" status="resolved" created="2025-09-10T09:22:18.776" complete="100000">
    <pc:sldMkLst xmlns:pc="http://schemas.microsoft.com/office/powerpoint/2013/main/command">
      <pc:docMk/>
      <pc:sldMk cId="575435420" sldId="262"/>
    </pc:sldMkLst>
    <p188:txBody>
      <a:bodyPr/>
      <a:lstStyle/>
      <a:p>
        <a:r>
          <a:rPr lang="en-GB"/>
          <a:t>Refer to debris management and the actual identification of asbestos </a:t>
        </a:r>
      </a:p>
    </p188:txBody>
  </p188:cm>
  <p188:cm id="{8D6D836F-9DA6-4A1F-9892-8288CAADD10E}" authorId="{50289C8E-3B65-02F4-BB87-F47F8F135D6D}" status="resolved" created="2025-09-22T12:47:10.246" startDate="2025-09-22T12:47:10.246" dueDate="2025-09-22T12:47:10.246" assignedTo="{C94B5AAC-1713-5324-4220-1AFCFA882E3E}" complete="100000" title="@Barakat, Laila ">
    <ac:deMkLst xmlns:ac="http://schemas.microsoft.com/office/drawing/2013/main/command">
      <pc:docMk xmlns:pc="http://schemas.microsoft.com/office/powerpoint/2013/main/command"/>
      <pc:sldMk xmlns:pc="http://schemas.microsoft.com/office/powerpoint/2013/main/command" cId="575435420" sldId="262"/>
      <ac:spMk id="44" creationId="{CDC815E9-DF0B-E54F-15B8-A0AA02A8AC89}"/>
    </ac:deMkLst>
    <p188:txBody>
      <a:bodyPr/>
      <a:lstStyle/>
      <a:p>
        <a:r>
          <a:rPr lang="en-GB"/>
          <a:t>[@Barakat, Laila] </a:t>
        </a:r>
      </a:p>
    </p188:txBody>
    <p188:extLst>
      <p:ext xmlns:p="http://schemas.openxmlformats.org/presentationml/2006/main" uri="{5BB2D875-25FF-4072-B9AC-8F64D62656EB}">
        <p228:taskDetails xmlns:p228="http://schemas.microsoft.com/office/powerpoint/2022/08/main">
          <p228:history>
            <p228:event time="2025-09-22T12:47:10.246" id="{5ED1B2FC-50F3-40DB-96AE-6F33E08278F9}">
              <p228:atrbtn authorId="{50289C8E-3B65-02F4-BB87-F47F8F135D6D}"/>
              <p228:anchr>
                <p228:comment id="{8D6D836F-9DA6-4A1F-9892-8288CAADD10E}"/>
              </p228:anchr>
              <p228:add/>
            </p228:event>
            <p228:event time="2025-09-22T12:47:10.246" id="{DED92CB6-1028-4CEF-A723-1DA1BFDA91B5}">
              <p228:atrbtn authorId="{50289C8E-3B65-02F4-BB87-F47F8F135D6D}"/>
              <p228:anchr>
                <p228:comment id="{8D6D836F-9DA6-4A1F-9892-8288CAADD10E}"/>
              </p228:anchr>
              <p228:asgn authorId="{C94B5AAC-1713-5324-4220-1AFCFA882E3E}"/>
            </p228:event>
            <p228:event time="2025-09-22T12:47:10.246" id="{AB7DDE19-0964-4B0D-BA18-7E616327A371}">
              <p228:atrbtn authorId="{50289C8E-3B65-02F4-BB87-F47F8F135D6D}"/>
              <p228:anchr>
                <p228:comment id="{8D6D836F-9DA6-4A1F-9892-8288CAADD10E}"/>
              </p228:anchr>
              <p228:title val="@Barakat, Laila "/>
            </p228:event>
            <p228:event time="2025-09-22T12:47:10.246" id="{DD24DF81-FD79-4626-921E-2D1CE248B2D3}">
              <p228:atrbtn authorId="{50289C8E-3B65-02F4-BB87-F47F8F135D6D}"/>
              <p228:anchr>
                <p228:comment id="{8D6D836F-9DA6-4A1F-9892-8288CAADD10E}"/>
              </p228:anchr>
              <p228:date stDt="2025-09-22T12:47:10.246" endDt="2025-09-22T12:47:10.246"/>
            </p228:event>
            <p228:event time="2025-09-26T10:51:08.181" id="{F36C475E-F74A-4C2B-A4EF-0DE160821B9D}">
              <p228:atrbtn authorId="{50289C8E-3B65-02F4-BB87-F47F8F135D6D}"/>
              <p228:anchr>
                <p228:comment id="{00000000-0000-0000-0000-000000000000}"/>
              </p228:anchr>
              <p228:pcntCmplt val="100000"/>
            </p228:event>
          </p228:history>
        </p228:taskDetail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1918 1 0,'-1918'437'0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9T18:04:0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1,'5'0,"-1"1,0 0,0-1,0 2,0 0,0-2,-1 3,6 2,6 1,78 31,158 40,104 0,-231-52,-101-20,145 27,-122-22,55 19,-39-10,123 40,30 9,-127-47,121 16,-193-36,124 20,-122-17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1402 0,'0'-1401'0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2468 31 0,'-2467'0'0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DF68C8A-8B7E-4112-8B4B-ED7F6F837A17}" type="datetimeFigureOut">
              <a:rPr lang="en-GB" smtClean="0"/>
              <a:t>30/09/2025</a:t>
            </a:fld>
            <a:endParaRPr lang="en-GB"/>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8CA9E35-E919-4C7F-9629-E6AE27DC3734}" type="slidenum">
              <a:rPr lang="en-GB" smtClean="0"/>
              <a:t>‹#›</a:t>
            </a:fld>
            <a:endParaRPr lang="en-GB"/>
          </a:p>
        </p:txBody>
      </p:sp>
    </p:spTree>
    <p:extLst>
      <p:ext uri="{BB962C8B-B14F-4D97-AF65-F5344CB8AC3E}">
        <p14:creationId xmlns:p14="http://schemas.microsoft.com/office/powerpoint/2010/main" val="152151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 Body Text</a:t>
            </a:r>
          </a:p>
          <a:p>
            <a:r>
              <a:rPr lang="en-GB" sz="1200" b="1" i="0" kern="1200">
                <a:solidFill>
                  <a:schemeClr val="tx1"/>
                </a:solidFill>
                <a:effectLst/>
                <a:latin typeface="+mn-lt"/>
                <a:ea typeface="+mn-ea"/>
                <a:cs typeface="+mn-cs"/>
              </a:rPr>
              <a:t>10 pt to 11 pt</a:t>
            </a:r>
            <a:r>
              <a:rPr lang="en-GB" sz="1200" b="0" i="0" kern="1200">
                <a:solidFill>
                  <a:schemeClr val="tx1"/>
                </a:solidFill>
                <a:effectLst/>
                <a:latin typeface="+mn-lt"/>
                <a:ea typeface="+mn-ea"/>
                <a:cs typeface="+mn-cs"/>
              </a:rPr>
              <a:t> – Ideal for standard reading comfort.</a:t>
            </a:r>
          </a:p>
          <a:p>
            <a:r>
              <a:rPr lang="en-GB" sz="1200" b="0" i="0" kern="1200">
                <a:solidFill>
                  <a:schemeClr val="tx1"/>
                </a:solidFill>
                <a:effectLst/>
                <a:latin typeface="+mn-lt"/>
                <a:ea typeface="+mn-ea"/>
                <a:cs typeface="+mn-cs"/>
              </a:rPr>
              <a:t>Use </a:t>
            </a:r>
            <a:r>
              <a:rPr lang="en-GB" sz="1200" b="1" i="0" kern="1200">
                <a:solidFill>
                  <a:schemeClr val="tx1"/>
                </a:solidFill>
                <a:effectLst/>
                <a:latin typeface="+mn-lt"/>
                <a:ea typeface="+mn-ea"/>
                <a:cs typeface="+mn-cs"/>
              </a:rPr>
              <a:t>11 pt</a:t>
            </a:r>
            <a:r>
              <a:rPr lang="en-GB" sz="1200" b="0" i="0" kern="1200">
                <a:solidFill>
                  <a:schemeClr val="tx1"/>
                </a:solidFill>
                <a:effectLst/>
                <a:latin typeface="+mn-lt"/>
                <a:ea typeface="+mn-ea"/>
                <a:cs typeface="+mn-cs"/>
              </a:rPr>
              <a:t> if your audience might prefer slightly larger text (e.g., older readers).</a:t>
            </a:r>
          </a:p>
          <a:p>
            <a:r>
              <a:rPr lang="en-GB" sz="1200" b="0" i="0" kern="1200">
                <a:solidFill>
                  <a:schemeClr val="tx1"/>
                </a:solidFill>
                <a:effectLst/>
                <a:latin typeface="+mn-lt"/>
                <a:ea typeface="+mn-ea"/>
                <a:cs typeface="+mn-cs"/>
              </a:rPr>
              <a:t>Use </a:t>
            </a:r>
            <a:r>
              <a:rPr lang="en-GB" sz="1200" b="1" i="0" kern="1200">
                <a:solidFill>
                  <a:schemeClr val="tx1"/>
                </a:solidFill>
                <a:effectLst/>
                <a:latin typeface="+mn-lt"/>
                <a:ea typeface="+mn-ea"/>
                <a:cs typeface="+mn-cs"/>
              </a:rPr>
              <a:t>10 pt</a:t>
            </a:r>
            <a:r>
              <a:rPr lang="en-GB" sz="1200" b="0" i="0" kern="1200">
                <a:solidFill>
                  <a:schemeClr val="tx1"/>
                </a:solidFill>
                <a:effectLst/>
                <a:latin typeface="+mn-lt"/>
                <a:ea typeface="+mn-ea"/>
                <a:cs typeface="+mn-cs"/>
              </a:rPr>
              <a:t> for more compact layouts or technical content.</a:t>
            </a:r>
          </a:p>
          <a:p>
            <a:r>
              <a:rPr lang="en-GB" sz="1200" b="1" i="0" kern="1200">
                <a:solidFill>
                  <a:schemeClr val="tx1"/>
                </a:solidFill>
                <a:effectLst/>
                <a:latin typeface="+mn-lt"/>
                <a:ea typeface="+mn-ea"/>
                <a:cs typeface="+mn-cs"/>
              </a:rPr>
              <a:t>🧠 Headings</a:t>
            </a:r>
          </a:p>
          <a:p>
            <a:r>
              <a:rPr lang="en-GB" sz="1200" b="1" i="0" kern="1200">
                <a:solidFill>
                  <a:schemeClr val="tx1"/>
                </a:solidFill>
                <a:effectLst/>
                <a:latin typeface="+mn-lt"/>
                <a:ea typeface="+mn-ea"/>
                <a:cs typeface="+mn-cs"/>
              </a:rPr>
              <a:t>Main Title</a:t>
            </a:r>
            <a:r>
              <a:rPr lang="en-GB" sz="1200" b="0" i="0" kern="1200">
                <a:solidFill>
                  <a:schemeClr val="tx1"/>
                </a:solidFill>
                <a:effectLst/>
                <a:latin typeface="+mn-lt"/>
                <a:ea typeface="+mn-ea"/>
                <a:cs typeface="+mn-cs"/>
              </a:rPr>
              <a:t>: 18–24 pt</a:t>
            </a:r>
          </a:p>
          <a:p>
            <a:r>
              <a:rPr lang="en-GB" sz="1200" b="1" i="0" kern="1200">
                <a:solidFill>
                  <a:schemeClr val="tx1"/>
                </a:solidFill>
                <a:effectLst/>
                <a:latin typeface="+mn-lt"/>
                <a:ea typeface="+mn-ea"/>
                <a:cs typeface="+mn-cs"/>
              </a:rPr>
              <a:t>Section Headings</a:t>
            </a:r>
            <a:r>
              <a:rPr lang="en-GB" sz="1200" b="0" i="0" kern="1200">
                <a:solidFill>
                  <a:schemeClr val="tx1"/>
                </a:solidFill>
                <a:effectLst/>
                <a:latin typeface="+mn-lt"/>
                <a:ea typeface="+mn-ea"/>
                <a:cs typeface="+mn-cs"/>
              </a:rPr>
              <a:t>: 14–16 pt</a:t>
            </a:r>
          </a:p>
          <a:p>
            <a:r>
              <a:rPr lang="en-GB" sz="1200" b="1" i="0" kern="1200">
                <a:solidFill>
                  <a:schemeClr val="tx1"/>
                </a:solidFill>
                <a:effectLst/>
                <a:latin typeface="+mn-lt"/>
                <a:ea typeface="+mn-ea"/>
                <a:cs typeface="+mn-cs"/>
              </a:rPr>
              <a:t>Subheadings</a:t>
            </a:r>
            <a:r>
              <a:rPr lang="en-GB" sz="1200" b="0" i="0" kern="1200">
                <a:solidFill>
                  <a:schemeClr val="tx1"/>
                </a:solidFill>
                <a:effectLst/>
                <a:latin typeface="+mn-lt"/>
                <a:ea typeface="+mn-ea"/>
                <a:cs typeface="+mn-cs"/>
              </a:rPr>
              <a:t>: 12–14 pt</a:t>
            </a:r>
          </a:p>
          <a:p>
            <a:r>
              <a:rPr lang="en-GB" sz="1200" b="1" i="0" kern="1200">
                <a:solidFill>
                  <a:schemeClr val="tx1"/>
                </a:solidFill>
                <a:effectLst/>
                <a:latin typeface="+mn-lt"/>
                <a:ea typeface="+mn-ea"/>
                <a:cs typeface="+mn-cs"/>
              </a:rPr>
              <a:t>📌 Captions / Footnotes</a:t>
            </a:r>
          </a:p>
          <a:p>
            <a:r>
              <a:rPr lang="en-GB" sz="1200" b="1" i="0" kern="1200">
                <a:solidFill>
                  <a:schemeClr val="tx1"/>
                </a:solidFill>
                <a:effectLst/>
                <a:latin typeface="+mn-lt"/>
                <a:ea typeface="+mn-ea"/>
                <a:cs typeface="+mn-cs"/>
              </a:rPr>
              <a:t>8–9 pt</a:t>
            </a:r>
            <a:r>
              <a:rPr lang="en-GB" sz="1200" b="0" i="0" kern="1200">
                <a:solidFill>
                  <a:schemeClr val="tx1"/>
                </a:solidFill>
                <a:effectLst/>
                <a:latin typeface="+mn-lt"/>
                <a:ea typeface="+mn-ea"/>
                <a:cs typeface="+mn-cs"/>
              </a:rPr>
              <a:t> – Small but still readable.</a:t>
            </a:r>
          </a:p>
          <a:p>
            <a:endParaRPr lang="en-GB"/>
          </a:p>
        </p:txBody>
      </p:sp>
      <p:sp>
        <p:nvSpPr>
          <p:cNvPr id="4" name="Slide Number Placeholder 3"/>
          <p:cNvSpPr>
            <a:spLocks noGrp="1"/>
          </p:cNvSpPr>
          <p:nvPr>
            <p:ph type="sldNum" sz="quarter" idx="5"/>
          </p:nvPr>
        </p:nvSpPr>
        <p:spPr/>
        <p:txBody>
          <a:bodyPr/>
          <a:lstStyle/>
          <a:p>
            <a:fld id="{38CA9E35-E919-4C7F-9629-E6AE27DC3734}" type="slidenum">
              <a:rPr lang="en-GB" smtClean="0"/>
              <a:t>1</a:t>
            </a:fld>
            <a:endParaRPr lang="en-GB"/>
          </a:p>
        </p:txBody>
      </p:sp>
    </p:spTree>
    <p:extLst>
      <p:ext uri="{BB962C8B-B14F-4D97-AF65-F5344CB8AC3E}">
        <p14:creationId xmlns:p14="http://schemas.microsoft.com/office/powerpoint/2010/main" val="92193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CA9E35-E919-4C7F-9629-E6AE27DC3734}" type="slidenum">
              <a:rPr lang="en-GB" smtClean="0"/>
              <a:t>2</a:t>
            </a:fld>
            <a:endParaRPr lang="en-GB"/>
          </a:p>
        </p:txBody>
      </p:sp>
    </p:spTree>
    <p:extLst>
      <p:ext uri="{BB962C8B-B14F-4D97-AF65-F5344CB8AC3E}">
        <p14:creationId xmlns:p14="http://schemas.microsoft.com/office/powerpoint/2010/main" val="245824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CA9E35-E919-4C7F-9629-E6AE27DC3734}" type="slidenum">
              <a:rPr lang="en-GB" smtClean="0"/>
              <a:t>3</a:t>
            </a:fld>
            <a:endParaRPr lang="en-GB"/>
          </a:p>
        </p:txBody>
      </p:sp>
    </p:spTree>
    <p:extLst>
      <p:ext uri="{BB962C8B-B14F-4D97-AF65-F5344CB8AC3E}">
        <p14:creationId xmlns:p14="http://schemas.microsoft.com/office/powerpoint/2010/main" val="108803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E7BF-D42B-934E-7E9F-F0157FFDA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04DD4-AAC6-7538-65F8-0DDCDB550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D8A61-3F18-AF59-1AFB-6121498CBB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A05E6F-2EBF-0AE8-596C-A9FBDD5FD73E}"/>
              </a:ext>
            </a:extLst>
          </p:cNvPr>
          <p:cNvSpPr>
            <a:spLocks noGrp="1"/>
          </p:cNvSpPr>
          <p:nvPr>
            <p:ph type="sldNum" sz="quarter" idx="5"/>
          </p:nvPr>
        </p:nvSpPr>
        <p:spPr/>
        <p:txBody>
          <a:bodyPr/>
          <a:lstStyle/>
          <a:p>
            <a:fld id="{38CA9E35-E919-4C7F-9629-E6AE27DC3734}" type="slidenum">
              <a:rPr lang="en-GB" smtClean="0"/>
              <a:t>4</a:t>
            </a:fld>
            <a:endParaRPr lang="en-GB"/>
          </a:p>
        </p:txBody>
      </p:sp>
    </p:spTree>
    <p:extLst>
      <p:ext uri="{BB962C8B-B14F-4D97-AF65-F5344CB8AC3E}">
        <p14:creationId xmlns:p14="http://schemas.microsoft.com/office/powerpoint/2010/main" val="1702979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3D5A7-FC55-3C04-9DDA-42D12FD4C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101FE-D5E1-DDE1-4175-EDB425D14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75711-FEC4-12D2-2387-21AF2687BA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3E394B-17ED-1529-F3D4-4355563EBC40}"/>
              </a:ext>
            </a:extLst>
          </p:cNvPr>
          <p:cNvSpPr>
            <a:spLocks noGrp="1"/>
          </p:cNvSpPr>
          <p:nvPr>
            <p:ph type="sldNum" sz="quarter" idx="5"/>
          </p:nvPr>
        </p:nvSpPr>
        <p:spPr/>
        <p:txBody>
          <a:bodyPr/>
          <a:lstStyle/>
          <a:p>
            <a:fld id="{38CA9E35-E919-4C7F-9629-E6AE27DC3734}" type="slidenum">
              <a:rPr lang="en-GB" smtClean="0"/>
              <a:t>5</a:t>
            </a:fld>
            <a:endParaRPr lang="en-GB"/>
          </a:p>
        </p:txBody>
      </p:sp>
    </p:spTree>
    <p:extLst>
      <p:ext uri="{BB962C8B-B14F-4D97-AF65-F5344CB8AC3E}">
        <p14:creationId xmlns:p14="http://schemas.microsoft.com/office/powerpoint/2010/main" val="159960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64A2-10C5-2988-DE80-EB5A892DD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94D87-E22C-F130-B3F0-69BD73670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253AD-9EEB-7F90-09A2-7BC70CE964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7C83CF-51B1-8FD2-C172-BF84B3482DEB}"/>
              </a:ext>
            </a:extLst>
          </p:cNvPr>
          <p:cNvSpPr>
            <a:spLocks noGrp="1"/>
          </p:cNvSpPr>
          <p:nvPr>
            <p:ph type="sldNum" sz="quarter" idx="5"/>
          </p:nvPr>
        </p:nvSpPr>
        <p:spPr/>
        <p:txBody>
          <a:bodyPr/>
          <a:lstStyle/>
          <a:p>
            <a:fld id="{38CA9E35-E919-4C7F-9629-E6AE27DC3734}" type="slidenum">
              <a:rPr lang="en-GB" smtClean="0"/>
              <a:t>6</a:t>
            </a:fld>
            <a:endParaRPr lang="en-GB"/>
          </a:p>
        </p:txBody>
      </p:sp>
    </p:spTree>
    <p:extLst>
      <p:ext uri="{BB962C8B-B14F-4D97-AF65-F5344CB8AC3E}">
        <p14:creationId xmlns:p14="http://schemas.microsoft.com/office/powerpoint/2010/main" val="249675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05FE-2F8F-3A98-A5D7-34AE1D218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6B377-A772-5E5E-2B45-45A543288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B8D67-21E2-4023-FC02-86629B349C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0A9E5C-6EDD-02CE-73B8-A482CFAEB14F}"/>
              </a:ext>
            </a:extLst>
          </p:cNvPr>
          <p:cNvSpPr>
            <a:spLocks noGrp="1"/>
          </p:cNvSpPr>
          <p:nvPr>
            <p:ph type="sldNum" sz="quarter" idx="5"/>
          </p:nvPr>
        </p:nvSpPr>
        <p:spPr/>
        <p:txBody>
          <a:bodyPr/>
          <a:lstStyle/>
          <a:p>
            <a:fld id="{38CA9E35-E919-4C7F-9629-E6AE27DC3734}" type="slidenum">
              <a:rPr lang="en-GB" smtClean="0"/>
              <a:t>7</a:t>
            </a:fld>
            <a:endParaRPr lang="en-GB"/>
          </a:p>
        </p:txBody>
      </p:sp>
    </p:spTree>
    <p:extLst>
      <p:ext uri="{BB962C8B-B14F-4D97-AF65-F5344CB8AC3E}">
        <p14:creationId xmlns:p14="http://schemas.microsoft.com/office/powerpoint/2010/main" val="235167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1627-5ECF-11A1-0F41-330E1A46C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74B5A-0CBE-B8BB-3E32-28EBE19B7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C0232-FFBE-9143-4056-81C9C39D8F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E762AD-C370-586D-14D0-ACD682D01753}"/>
              </a:ext>
            </a:extLst>
          </p:cNvPr>
          <p:cNvSpPr>
            <a:spLocks noGrp="1"/>
          </p:cNvSpPr>
          <p:nvPr>
            <p:ph type="sldNum" sz="quarter" idx="5"/>
          </p:nvPr>
        </p:nvSpPr>
        <p:spPr/>
        <p:txBody>
          <a:bodyPr/>
          <a:lstStyle/>
          <a:p>
            <a:fld id="{38CA9E35-E919-4C7F-9629-E6AE27DC3734}" type="slidenum">
              <a:rPr lang="en-GB" smtClean="0"/>
              <a:t>8</a:t>
            </a:fld>
            <a:endParaRPr lang="en-GB"/>
          </a:p>
        </p:txBody>
      </p:sp>
    </p:spTree>
    <p:extLst>
      <p:ext uri="{BB962C8B-B14F-4D97-AF65-F5344CB8AC3E}">
        <p14:creationId xmlns:p14="http://schemas.microsoft.com/office/powerpoint/2010/main" val="294250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962375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88836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326136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79334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207980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95058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8BB2666-4EDB-4A55-A199-509A15295DC6}" type="datetimeFigureOut">
              <a:rPr lang="en-GB" smtClean="0"/>
              <a:t>30/09/2025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59119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8BB2666-4EDB-4A55-A199-509A15295DC6}" type="datetimeFigureOut">
              <a:rPr lang="en-GB" smtClean="0"/>
              <a:t>30/09/2025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391798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B2666-4EDB-4A55-A199-509A15295DC6}" type="datetimeFigureOut">
              <a:rPr lang="en-GB" smtClean="0"/>
              <a:t>30/09/2025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1191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253175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41480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BB2666-4EDB-4A55-A199-509A15295DC6}" type="datetimeFigureOut">
              <a:rPr lang="en-GB" smtClean="0"/>
              <a:t>30/09/2025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582396-E6D3-43FB-9224-D13A680BF409}" type="slidenum">
              <a:rPr lang="en-GB" smtClean="0"/>
              <a:t>‹#›</a:t>
            </a:fld>
            <a:endParaRPr lang="en-GB"/>
          </a:p>
        </p:txBody>
      </p:sp>
    </p:spTree>
    <p:extLst>
      <p:ext uri="{BB962C8B-B14F-4D97-AF65-F5344CB8AC3E}">
        <p14:creationId xmlns:p14="http://schemas.microsoft.com/office/powerpoint/2010/main" val="3278979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4.png"/><Relationship Id="rId2" Type="http://schemas.openxmlformats.org/officeDocument/2006/relationships/notesSlide" Target="../notesSlides/notesSlide1.xml"/><Relationship Id="rId16" Type="http://schemas.microsoft.com/office/2007/relationships/hdphoto" Target="../media/hdphoto1.wdp"/><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microsoft.com/office/2007/relationships/hdphoto" Target="../media/hdphoto3.wdp"/><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2.png"/><Relationship Id="rId18" Type="http://schemas.openxmlformats.org/officeDocument/2006/relationships/customXml" Target="../ink/ink3.xml"/><Relationship Id="rId26" Type="http://schemas.microsoft.com/office/2007/relationships/hdphoto" Target="../media/hdphoto6.wdp"/><Relationship Id="rId3" Type="http://schemas.microsoft.com/office/2018/10/relationships/comments" Target="../comments/modernComment_102_8E7394DA.xml"/><Relationship Id="rId21" Type="http://schemas.openxmlformats.org/officeDocument/2006/relationships/image" Target="../media/image42.png"/><Relationship Id="rId7" Type="http://schemas.openxmlformats.org/officeDocument/2006/relationships/image" Target="../media/image36.svg"/><Relationship Id="rId12" Type="http://schemas.openxmlformats.org/officeDocument/2006/relationships/image" Target="../media/image40.jpeg"/><Relationship Id="rId17" Type="http://schemas.openxmlformats.org/officeDocument/2006/relationships/image" Target="../media/image40.png"/><Relationship Id="rId25"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customXml" Target="../ink/ink2.xml"/><Relationship Id="rId20" Type="http://schemas.openxmlformats.org/officeDocument/2006/relationships/customXml" Target="../ink/ink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9.jpeg"/><Relationship Id="rId24" Type="http://schemas.openxmlformats.org/officeDocument/2006/relationships/image" Target="../media/image44.png"/><Relationship Id="rId5" Type="http://schemas.openxmlformats.org/officeDocument/2006/relationships/image" Target="../media/image34.png"/><Relationship Id="rId15" Type="http://schemas.openxmlformats.org/officeDocument/2006/relationships/image" Target="../media/image39.png"/><Relationship Id="rId23" Type="http://schemas.microsoft.com/office/2007/relationships/hdphoto" Target="../media/hdphoto5.wdp"/><Relationship Id="rId10" Type="http://schemas.openxmlformats.org/officeDocument/2006/relationships/image" Target="../media/image25.png"/><Relationship Id="rId19"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customXml" Target="../ink/ink1.xml"/><Relationship Id="rId22"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3" Type="http://schemas.microsoft.com/office/2018/10/relationships/comments" Target="../comments/modernComment_103_D71B0960.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microsoft.com/office/2007/relationships/hdphoto" Target="../media/hdphoto10.wdp"/><Relationship Id="rId3" Type="http://schemas.openxmlformats.org/officeDocument/2006/relationships/image" Target="../media/image58.png"/><Relationship Id="rId21" Type="http://schemas.openxmlformats.org/officeDocument/2006/relationships/image" Target="../media/image68.png"/><Relationship Id="rId7" Type="http://schemas.openxmlformats.org/officeDocument/2006/relationships/image" Target="../media/image38.svg"/><Relationship Id="rId12" Type="http://schemas.microsoft.com/office/2007/relationships/hdphoto" Target="../media/hdphoto7.wdp"/><Relationship Id="rId17" Type="http://schemas.openxmlformats.org/officeDocument/2006/relationships/image" Target="../media/image65.png"/><Relationship Id="rId25" Type="http://schemas.openxmlformats.org/officeDocument/2006/relationships/image" Target="../media/image72.png"/><Relationship Id="rId2" Type="http://schemas.openxmlformats.org/officeDocument/2006/relationships/notesSlide" Target="../notesSlides/notesSlide5.xml"/><Relationship Id="rId16" Type="http://schemas.microsoft.com/office/2007/relationships/hdphoto" Target="../media/hdphoto9.wdp"/><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62.png"/><Relationship Id="rId24" Type="http://schemas.openxmlformats.org/officeDocument/2006/relationships/image" Target="../media/image71.png"/><Relationship Id="rId5" Type="http://schemas.openxmlformats.org/officeDocument/2006/relationships/image" Target="../media/image36.svg"/><Relationship Id="rId15" Type="http://schemas.openxmlformats.org/officeDocument/2006/relationships/image" Target="../media/image64.png"/><Relationship Id="rId23" Type="http://schemas.openxmlformats.org/officeDocument/2006/relationships/image" Target="../media/image70.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35.png"/><Relationship Id="rId9" Type="http://schemas.openxmlformats.org/officeDocument/2006/relationships/image" Target="../media/image60.svg"/><Relationship Id="rId14" Type="http://schemas.microsoft.com/office/2007/relationships/hdphoto" Target="../media/hdphoto8.wdp"/><Relationship Id="rId22"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svg"/><Relationship Id="rId3" Type="http://schemas.microsoft.com/office/2018/10/relationships/comments" Target="../comments/modernComment_105_97EEF76E.xml"/><Relationship Id="rId7" Type="http://schemas.openxmlformats.org/officeDocument/2006/relationships/image" Target="../media/image76.svg"/><Relationship Id="rId12" Type="http://schemas.openxmlformats.org/officeDocument/2006/relationships/image" Target="../media/image60.svg"/><Relationship Id="rId2" Type="http://schemas.openxmlformats.org/officeDocument/2006/relationships/notesSlide" Target="../notesSlides/notesSlide6.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59.png"/><Relationship Id="rId5" Type="http://schemas.openxmlformats.org/officeDocument/2006/relationships/image" Target="../media/image74.png"/><Relationship Id="rId15" Type="http://schemas.openxmlformats.org/officeDocument/2006/relationships/image" Target="../media/image82.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34.png"/><Relationship Id="rId3" Type="http://schemas.microsoft.com/office/2018/10/relationships/comments" Target="../comments/modernComment_106_224C729C.xml"/><Relationship Id="rId7" Type="http://schemas.openxmlformats.org/officeDocument/2006/relationships/image" Target="../media/image87.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png"/><Relationship Id="rId9"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2F4096-40DE-29B7-F534-20BD2DAF02EB}"/>
              </a:ext>
            </a:extLst>
          </p:cNvPr>
          <p:cNvGrpSpPr/>
          <p:nvPr/>
        </p:nvGrpSpPr>
        <p:grpSpPr>
          <a:xfrm>
            <a:off x="288595" y="4737108"/>
            <a:ext cx="4314925" cy="527402"/>
            <a:chOff x="1881728" y="7657549"/>
            <a:chExt cx="2885529" cy="377964"/>
          </a:xfrm>
        </p:grpSpPr>
        <p:pic>
          <p:nvPicPr>
            <p:cNvPr id="6" name="Google Shape;75;g33a6f523f4b_13_6">
              <a:extLst>
                <a:ext uri="{FF2B5EF4-FFF2-40B4-BE49-F238E27FC236}">
                  <a16:creationId xmlns:a16="http://schemas.microsoft.com/office/drawing/2014/main" id="{8AA72589-0877-E0AD-39D8-98AA80EA2FF5}"/>
                </a:ext>
              </a:extLst>
            </p:cNvPr>
            <p:cNvPicPr preferRelativeResize="0"/>
            <p:nvPr/>
          </p:nvPicPr>
          <p:blipFill>
            <a:blip r:embed="rId3">
              <a:alphaModFix/>
            </a:blip>
            <a:stretch>
              <a:fillRect/>
            </a:stretch>
          </p:blipFill>
          <p:spPr>
            <a:xfrm>
              <a:off x="1881728" y="7663010"/>
              <a:ext cx="477416" cy="310852"/>
            </a:xfrm>
            <a:prstGeom prst="rect">
              <a:avLst/>
            </a:prstGeom>
            <a:noFill/>
            <a:ln>
              <a:noFill/>
            </a:ln>
          </p:spPr>
        </p:pic>
        <p:pic>
          <p:nvPicPr>
            <p:cNvPr id="7" name="Google Shape;78;g33a6f523f4b_13_6">
              <a:extLst>
                <a:ext uri="{FF2B5EF4-FFF2-40B4-BE49-F238E27FC236}">
                  <a16:creationId xmlns:a16="http://schemas.microsoft.com/office/drawing/2014/main" id="{CEE62771-D8C1-77CB-457D-04331C30C5CD}"/>
                </a:ext>
              </a:extLst>
            </p:cNvPr>
            <p:cNvPicPr preferRelativeResize="0"/>
            <p:nvPr/>
          </p:nvPicPr>
          <p:blipFill>
            <a:blip r:embed="rId4">
              <a:alphaModFix/>
            </a:blip>
            <a:stretch>
              <a:fillRect/>
            </a:stretch>
          </p:blipFill>
          <p:spPr>
            <a:xfrm>
              <a:off x="2737435" y="7672154"/>
              <a:ext cx="773340" cy="310852"/>
            </a:xfrm>
            <a:prstGeom prst="rect">
              <a:avLst/>
            </a:prstGeom>
            <a:noFill/>
            <a:ln>
              <a:noFill/>
            </a:ln>
          </p:spPr>
        </p:pic>
        <p:pic>
          <p:nvPicPr>
            <p:cNvPr id="8" name="Google Shape;79;g33a6f523f4b_13_6">
              <a:extLst>
                <a:ext uri="{FF2B5EF4-FFF2-40B4-BE49-F238E27FC236}">
                  <a16:creationId xmlns:a16="http://schemas.microsoft.com/office/drawing/2014/main" id="{53DB1C5E-1504-DD4F-4C7B-1B1C2E936ADB}"/>
                </a:ext>
              </a:extLst>
            </p:cNvPr>
            <p:cNvPicPr preferRelativeResize="0"/>
            <p:nvPr/>
          </p:nvPicPr>
          <p:blipFill rotWithShape="1">
            <a:blip r:embed="rId5">
              <a:alphaModFix/>
            </a:blip>
            <a:srcRect t="20305" b="17520"/>
            <a:stretch/>
          </p:blipFill>
          <p:spPr>
            <a:xfrm>
              <a:off x="3514885" y="7681595"/>
              <a:ext cx="581386" cy="353918"/>
            </a:xfrm>
            <a:prstGeom prst="rect">
              <a:avLst/>
            </a:prstGeom>
            <a:noFill/>
            <a:ln>
              <a:noFill/>
            </a:ln>
          </p:spPr>
        </p:pic>
        <p:pic>
          <p:nvPicPr>
            <p:cNvPr id="9" name="Google Shape;80;g33a6f523f4b_13_6">
              <a:extLst>
                <a:ext uri="{FF2B5EF4-FFF2-40B4-BE49-F238E27FC236}">
                  <a16:creationId xmlns:a16="http://schemas.microsoft.com/office/drawing/2014/main" id="{7C59F1A8-88A5-D1CE-7315-F7CD894F9908}"/>
                </a:ext>
              </a:extLst>
            </p:cNvPr>
            <p:cNvPicPr preferRelativeResize="0"/>
            <p:nvPr/>
          </p:nvPicPr>
          <p:blipFill rotWithShape="1">
            <a:blip r:embed="rId6">
              <a:alphaModFix/>
            </a:blip>
            <a:srcRect l="25843" r="26832"/>
            <a:stretch/>
          </p:blipFill>
          <p:spPr>
            <a:xfrm>
              <a:off x="4449226" y="7657549"/>
              <a:ext cx="318031" cy="365575"/>
            </a:xfrm>
            <a:prstGeom prst="rect">
              <a:avLst/>
            </a:prstGeom>
            <a:noFill/>
            <a:ln>
              <a:noFill/>
            </a:ln>
          </p:spPr>
        </p:pic>
      </p:grpSp>
      <p:sp>
        <p:nvSpPr>
          <p:cNvPr id="10" name="TextBox 9">
            <a:extLst>
              <a:ext uri="{FF2B5EF4-FFF2-40B4-BE49-F238E27FC236}">
                <a16:creationId xmlns:a16="http://schemas.microsoft.com/office/drawing/2014/main" id="{B2928BCA-38B7-8854-F07F-390140B8FC57}"/>
              </a:ext>
            </a:extLst>
          </p:cNvPr>
          <p:cNvSpPr txBox="1"/>
          <p:nvPr/>
        </p:nvSpPr>
        <p:spPr>
          <a:xfrm>
            <a:off x="1277424" y="4313136"/>
            <a:ext cx="2710163" cy="338554"/>
          </a:xfrm>
          <a:prstGeom prst="rect">
            <a:avLst/>
          </a:prstGeom>
          <a:noFill/>
        </p:spPr>
        <p:txBody>
          <a:bodyPr wrap="square">
            <a:spAutoFit/>
          </a:bodyPr>
          <a:lstStyle/>
          <a:p>
            <a:r>
              <a:rPr lang="en-GB" sz="1400">
                <a:latin typeface="Calibri" panose="020F0502020204030204" pitchFamily="34" charset="0"/>
                <a:ea typeface="Calibri" panose="020F0502020204030204" pitchFamily="34" charset="0"/>
                <a:cs typeface="Calibri" panose="020F0502020204030204" pitchFamily="34" charset="0"/>
              </a:rPr>
              <a:t>This guidance is </a:t>
            </a:r>
            <a:r>
              <a:rPr lang="en-GB" sz="1600">
                <a:latin typeface="Calibri" panose="020F0502020204030204" pitchFamily="34" charset="0"/>
                <a:ea typeface="Calibri" panose="020F0502020204030204" pitchFamily="34" charset="0"/>
                <a:cs typeface="Calibri" panose="020F0502020204030204" pitchFamily="34" charset="0"/>
              </a:rPr>
              <a:t>developed</a:t>
            </a:r>
            <a:r>
              <a:rPr lang="en-GB" sz="1400">
                <a:latin typeface="Calibri" panose="020F0502020204030204" pitchFamily="34" charset="0"/>
                <a:ea typeface="Calibri" panose="020F0502020204030204" pitchFamily="34" charset="0"/>
                <a:cs typeface="Calibri" panose="020F0502020204030204" pitchFamily="34" charset="0"/>
              </a:rPr>
              <a:t> by:</a:t>
            </a:r>
            <a:endParaRPr lang="en-GB" sz="1400"/>
          </a:p>
        </p:txBody>
      </p:sp>
      <p:sp>
        <p:nvSpPr>
          <p:cNvPr id="11" name="TextBox 10">
            <a:extLst>
              <a:ext uri="{FF2B5EF4-FFF2-40B4-BE49-F238E27FC236}">
                <a16:creationId xmlns:a16="http://schemas.microsoft.com/office/drawing/2014/main" id="{718803C6-0716-E5EF-A4BD-1F9850D815FA}"/>
              </a:ext>
            </a:extLst>
          </p:cNvPr>
          <p:cNvSpPr txBox="1"/>
          <p:nvPr/>
        </p:nvSpPr>
        <p:spPr>
          <a:xfrm>
            <a:off x="622601" y="6127312"/>
            <a:ext cx="3903593" cy="345552"/>
          </a:xfrm>
          <a:prstGeom prst="rect">
            <a:avLst/>
          </a:prstGeom>
          <a:noFill/>
        </p:spPr>
        <p:txBody>
          <a:bodyPr wrap="square" lIns="91440" tIns="45720" rIns="91440" bIns="45720" anchor="t">
            <a:spAutoFit/>
          </a:bodyPr>
          <a:lstStyle/>
          <a:p>
            <a:r>
              <a:rPr lang="en-GB" sz="1600" b="1">
                <a:latin typeface="Calibri"/>
                <a:ea typeface="Calibri"/>
                <a:cs typeface="Calibri"/>
              </a:rPr>
              <a:t>GAZA Shelter Response - September 2025</a:t>
            </a:r>
            <a:endParaRPr lang="en-GB" sz="1600" b="1">
              <a:latin typeface="Aptos" panose="02110004020202020204"/>
              <a:ea typeface="Calibri"/>
              <a:cs typeface="Calibri"/>
            </a:endParaRPr>
          </a:p>
        </p:txBody>
      </p:sp>
      <p:sp>
        <p:nvSpPr>
          <p:cNvPr id="12" name="Content Placeholder 2">
            <a:extLst>
              <a:ext uri="{FF2B5EF4-FFF2-40B4-BE49-F238E27FC236}">
                <a16:creationId xmlns:a16="http://schemas.microsoft.com/office/drawing/2014/main" id="{B986A627-6EFF-1B8B-55FB-53CB36D5C5AA}"/>
              </a:ext>
            </a:extLst>
          </p:cNvPr>
          <p:cNvSpPr txBox="1">
            <a:spLocks/>
          </p:cNvSpPr>
          <p:nvPr/>
        </p:nvSpPr>
        <p:spPr>
          <a:xfrm>
            <a:off x="337173" y="1308233"/>
            <a:ext cx="4477594" cy="324523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en-GB" sz="1400" b="1">
                <a:latin typeface="Calibri" panose="020F0502020204030204" pitchFamily="34" charset="0"/>
                <a:ea typeface="Calibri" panose="020F0502020204030204" pitchFamily="34" charset="0"/>
                <a:cs typeface="Calibri" panose="020F0502020204030204" pitchFamily="34" charset="0"/>
              </a:rPr>
              <a:t>Liability Disclaimer</a:t>
            </a:r>
          </a:p>
          <a:p>
            <a:pPr marL="0" indent="0" algn="just">
              <a:lnSpc>
                <a:spcPct val="110000"/>
              </a:lnSpc>
              <a:buFont typeface="Arial" panose="020B0604020202020204" pitchFamily="34" charset="0"/>
              <a:buNone/>
            </a:pPr>
            <a:r>
              <a:rPr lang="en-GB" sz="1400">
                <a:latin typeface="Calibri" panose="020F0502020204030204" pitchFamily="34" charset="0"/>
                <a:ea typeface="Calibri" panose="020F0502020204030204" pitchFamily="34" charset="0"/>
                <a:cs typeface="Calibri" panose="020F0502020204030204" pitchFamily="34" charset="0"/>
              </a:rPr>
              <a:t>This guidance is intended for basic, household-level visual checks only. It does not constitute structural or safety certification and cannot guarantee a building is safe to enter or occupy. Conditions may change suddenly and without warning.</a:t>
            </a:r>
          </a:p>
          <a:p>
            <a:pPr marL="0" indent="0" algn="just">
              <a:lnSpc>
                <a:spcPct val="110000"/>
              </a:lnSpc>
              <a:buFont typeface="Arial" panose="020B0604020202020204" pitchFamily="34" charset="0"/>
              <a:buNone/>
            </a:pPr>
            <a:r>
              <a:rPr lang="en-GB" sz="1400">
                <a:latin typeface="Calibri" panose="020F0502020204030204" pitchFamily="34" charset="0"/>
                <a:ea typeface="Calibri" panose="020F0502020204030204" pitchFamily="34" charset="0"/>
                <a:cs typeface="Calibri" panose="020F0502020204030204" pitchFamily="34" charset="0"/>
              </a:rPr>
              <a:t>A full damage assessment by qualified professionals is required to verify structural stability.</a:t>
            </a:r>
            <a:endParaRPr lang="en-GB" sz="1400" b="1">
              <a:latin typeface="Calibri" panose="020F0502020204030204" pitchFamily="34" charset="0"/>
              <a:ea typeface="Calibri" panose="020F0502020204030204" pitchFamily="34" charset="0"/>
              <a:cs typeface="Calibri" panose="020F0502020204030204" pitchFamily="34" charset="0"/>
            </a:endParaRPr>
          </a:p>
          <a:p>
            <a:pPr marL="0" indent="0" algn="just">
              <a:lnSpc>
                <a:spcPct val="110000"/>
              </a:lnSpc>
              <a:buFont typeface="Arial" panose="020B0604020202020204" pitchFamily="34" charset="0"/>
              <a:buNone/>
            </a:pPr>
            <a:r>
              <a:rPr lang="en-GB" sz="1400" b="1">
                <a:latin typeface="Calibri" panose="020F0502020204030204" pitchFamily="34" charset="0"/>
                <a:ea typeface="Calibri" panose="020F0502020204030204" pitchFamily="34" charset="0"/>
                <a:cs typeface="Calibri" panose="020F0502020204030204" pitchFamily="34" charset="0"/>
              </a:rPr>
              <a:t>If any sign of serious danger is present, do not enter and seek qualified professional assistance if available. </a:t>
            </a:r>
          </a:p>
        </p:txBody>
      </p:sp>
      <p:pic>
        <p:nvPicPr>
          <p:cNvPr id="13" name="Picture 12">
            <a:extLst>
              <a:ext uri="{FF2B5EF4-FFF2-40B4-BE49-F238E27FC236}">
                <a16:creationId xmlns:a16="http://schemas.microsoft.com/office/drawing/2014/main" id="{373B568C-56FA-9BE4-44B5-E79367092715}"/>
              </a:ext>
            </a:extLst>
          </p:cNvPr>
          <p:cNvPicPr>
            <a:picLocks noChangeAspect="1"/>
          </p:cNvPicPr>
          <p:nvPr/>
        </p:nvPicPr>
        <p:blipFill>
          <a:blip r:embed="rId7"/>
          <a:stretch>
            <a:fillRect/>
          </a:stretch>
        </p:blipFill>
        <p:spPr>
          <a:xfrm>
            <a:off x="8832427" y="990921"/>
            <a:ext cx="660213" cy="710483"/>
          </a:xfrm>
          <a:prstGeom prst="rect">
            <a:avLst/>
          </a:prstGeom>
        </p:spPr>
      </p:pic>
      <p:sp>
        <p:nvSpPr>
          <p:cNvPr id="15" name="TextBox 14">
            <a:extLst>
              <a:ext uri="{FF2B5EF4-FFF2-40B4-BE49-F238E27FC236}">
                <a16:creationId xmlns:a16="http://schemas.microsoft.com/office/drawing/2014/main" id="{8789489F-4CE0-77C9-65AD-C1161592377B}"/>
              </a:ext>
            </a:extLst>
          </p:cNvPr>
          <p:cNvSpPr txBox="1"/>
          <p:nvPr/>
        </p:nvSpPr>
        <p:spPr>
          <a:xfrm>
            <a:off x="5080895" y="597935"/>
            <a:ext cx="4580971" cy="338514"/>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a:solidFill>
                  <a:schemeClr val="dk1"/>
                </a:solidFill>
                <a:latin typeface="Arial"/>
                <a:ea typeface="Arial"/>
                <a:cs typeface="Arial"/>
              </a:defRPr>
            </a:lvl1pPr>
          </a:lstStyle>
          <a:p>
            <a:pPr marL="285750" indent="-285750">
              <a:buFont typeface="Wingdings" panose="05000000000000000000" pitchFamily="2" charset="2"/>
              <a:buChar char="q"/>
            </a:pPr>
            <a:r>
              <a:rPr lang="en-GB" sz="1600">
                <a:latin typeface="Calibri" panose="020F0502020204030204" pitchFamily="34" charset="0"/>
                <a:ea typeface="Calibri" panose="020F0502020204030204" pitchFamily="34" charset="0"/>
                <a:cs typeface="Calibri" panose="020F0502020204030204" pitchFamily="34" charset="0"/>
              </a:rPr>
              <a:t>Ask for permission from the owner </a:t>
            </a:r>
          </a:p>
        </p:txBody>
      </p:sp>
      <p:pic>
        <p:nvPicPr>
          <p:cNvPr id="16" name="Picture 15" descr="A drawing of a house and a paper with a check mark&#10;&#10;AI-generated content may be incorrect.">
            <a:extLst>
              <a:ext uri="{FF2B5EF4-FFF2-40B4-BE49-F238E27FC236}">
                <a16:creationId xmlns:a16="http://schemas.microsoft.com/office/drawing/2014/main" id="{53477B7D-0BBE-E03C-4275-2BF6A06582C3}"/>
              </a:ext>
            </a:extLst>
          </p:cNvPr>
          <p:cNvPicPr>
            <a:picLocks noChangeAspect="1"/>
          </p:cNvPicPr>
          <p:nvPr/>
        </p:nvPicPr>
        <p:blipFill>
          <a:blip r:embed="rId8"/>
          <a:stretch>
            <a:fillRect/>
          </a:stretch>
        </p:blipFill>
        <p:spPr>
          <a:xfrm>
            <a:off x="8558224" y="748500"/>
            <a:ext cx="548406" cy="545292"/>
          </a:xfrm>
          <a:prstGeom prst="rect">
            <a:avLst/>
          </a:prstGeom>
        </p:spPr>
      </p:pic>
      <p:sp>
        <p:nvSpPr>
          <p:cNvPr id="17" name="TextBox 16">
            <a:extLst>
              <a:ext uri="{FF2B5EF4-FFF2-40B4-BE49-F238E27FC236}">
                <a16:creationId xmlns:a16="http://schemas.microsoft.com/office/drawing/2014/main" id="{1F64501D-B1F0-D639-F1A1-C73ADB683AD8}"/>
              </a:ext>
            </a:extLst>
          </p:cNvPr>
          <p:cNvSpPr txBox="1"/>
          <p:nvPr/>
        </p:nvSpPr>
        <p:spPr>
          <a:xfrm>
            <a:off x="5081251" y="1141225"/>
            <a:ext cx="3995802" cy="338514"/>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a:solidFill>
                  <a:schemeClr val="dk1"/>
                </a:solidFill>
                <a:latin typeface="Arial"/>
                <a:ea typeface="Arial"/>
                <a:cs typeface="Arial"/>
              </a:defRPr>
            </a:lvl1pPr>
          </a:lstStyle>
          <a:p>
            <a:pPr marL="285750" indent="-285750">
              <a:buFont typeface="Wingdings" panose="05000000000000000000" pitchFamily="2" charset="2"/>
              <a:buChar char="q"/>
            </a:pPr>
            <a:r>
              <a:rPr lang="en-GB" sz="1600">
                <a:latin typeface="Calibri" panose="020F0502020204030204" pitchFamily="34" charset="0"/>
                <a:ea typeface="Calibri" panose="020F0502020204030204" pitchFamily="34" charset="0"/>
                <a:cs typeface="Calibri" panose="020F0502020204030204" pitchFamily="34" charset="0"/>
              </a:rPr>
              <a:t>Assess the damage, as best you can </a:t>
            </a:r>
          </a:p>
        </p:txBody>
      </p:sp>
      <p:sp>
        <p:nvSpPr>
          <p:cNvPr id="19" name="TextBox 18">
            <a:extLst>
              <a:ext uri="{FF2B5EF4-FFF2-40B4-BE49-F238E27FC236}">
                <a16:creationId xmlns:a16="http://schemas.microsoft.com/office/drawing/2014/main" id="{631938D9-EAD2-64E3-6ACB-F6B674949AD6}"/>
              </a:ext>
            </a:extLst>
          </p:cNvPr>
          <p:cNvSpPr txBox="1"/>
          <p:nvPr/>
        </p:nvSpPr>
        <p:spPr>
          <a:xfrm>
            <a:off x="5113329" y="872606"/>
            <a:ext cx="3439287" cy="307777"/>
          </a:xfrm>
          <a:prstGeom prst="rect">
            <a:avLst/>
          </a:prstGeom>
          <a:noFill/>
        </p:spPr>
        <p:txBody>
          <a:bodyPr wrap="square">
            <a:spAutoFit/>
          </a:bodyPr>
          <a:lstStyle/>
          <a:p>
            <a:r>
              <a:rPr lang="en-GB" sz="1400">
                <a:latin typeface="Calibri" panose="020F0502020204030204" pitchFamily="34" charset="0"/>
                <a:ea typeface="Calibri" panose="020F0502020204030204" pitchFamily="34" charset="0"/>
                <a:cs typeface="Calibri" panose="020F0502020204030204" pitchFamily="34" charset="0"/>
              </a:rPr>
              <a:t>Written permission, or a verbal agreement.</a:t>
            </a:r>
          </a:p>
        </p:txBody>
      </p:sp>
      <p:sp>
        <p:nvSpPr>
          <p:cNvPr id="20" name="TextBox 19">
            <a:extLst>
              <a:ext uri="{FF2B5EF4-FFF2-40B4-BE49-F238E27FC236}">
                <a16:creationId xmlns:a16="http://schemas.microsoft.com/office/drawing/2014/main" id="{42BD365E-610C-ED16-9224-15A74D6D1C41}"/>
              </a:ext>
            </a:extLst>
          </p:cNvPr>
          <p:cNvSpPr txBox="1"/>
          <p:nvPr/>
        </p:nvSpPr>
        <p:spPr>
          <a:xfrm>
            <a:off x="5108232" y="1427627"/>
            <a:ext cx="3336902" cy="307777"/>
          </a:xfrm>
          <a:prstGeom prst="rect">
            <a:avLst/>
          </a:prstGeom>
          <a:noFill/>
        </p:spPr>
        <p:txBody>
          <a:bodyPr wrap="square">
            <a:spAutoFit/>
          </a:bodyPr>
          <a:lstStyle>
            <a:defPPr>
              <a:defRPr lang="en-US"/>
            </a:defPPr>
            <a:lvl1pPr>
              <a:defRPr>
                <a:solidFill>
                  <a:schemeClr val="tx2"/>
                </a:solidFill>
                <a:latin typeface="Calibri"/>
              </a:defRPr>
            </a:lvl1pPr>
          </a:lstStyle>
          <a:p>
            <a:r>
              <a:rPr lang="en-GB" sz="1400">
                <a:solidFill>
                  <a:schemeClr val="tx1"/>
                </a:solidFill>
                <a:latin typeface="Calibri" panose="020F0502020204030204" pitchFamily="34" charset="0"/>
                <a:ea typeface="Calibri" panose="020F0502020204030204" pitchFamily="34" charset="0"/>
                <a:cs typeface="Calibri" panose="020F0502020204030204" pitchFamily="34" charset="0"/>
              </a:rPr>
              <a:t>Carefully assess the safety of your home. </a:t>
            </a:r>
          </a:p>
        </p:txBody>
      </p:sp>
      <p:sp>
        <p:nvSpPr>
          <p:cNvPr id="23" name="TextBox 22">
            <a:extLst>
              <a:ext uri="{FF2B5EF4-FFF2-40B4-BE49-F238E27FC236}">
                <a16:creationId xmlns:a16="http://schemas.microsoft.com/office/drawing/2014/main" id="{06DBBA4D-D0F8-0B9A-2646-5D37801472BD}"/>
              </a:ext>
            </a:extLst>
          </p:cNvPr>
          <p:cNvSpPr txBox="1"/>
          <p:nvPr/>
        </p:nvSpPr>
        <p:spPr>
          <a:xfrm>
            <a:off x="3852160" y="111546"/>
            <a:ext cx="6381548" cy="400110"/>
          </a:xfrm>
          <a:prstGeom prst="rect">
            <a:avLst/>
          </a:prstGeom>
          <a:noFill/>
        </p:spPr>
        <p:txBody>
          <a:bodyPr wrap="square">
            <a:spAutoFit/>
          </a:bodyPr>
          <a:lstStyle/>
          <a:p>
            <a:pPr algn="ctr"/>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A. Before using any house or property </a:t>
            </a:r>
          </a:p>
        </p:txBody>
      </p:sp>
      <p:sp>
        <p:nvSpPr>
          <p:cNvPr id="24" name="TextBox 23">
            <a:extLst>
              <a:ext uri="{FF2B5EF4-FFF2-40B4-BE49-F238E27FC236}">
                <a16:creationId xmlns:a16="http://schemas.microsoft.com/office/drawing/2014/main" id="{FCD7FBA3-4B41-6A08-8DD2-D01F6055EDF2}"/>
              </a:ext>
            </a:extLst>
          </p:cNvPr>
          <p:cNvSpPr txBox="1"/>
          <p:nvPr/>
        </p:nvSpPr>
        <p:spPr>
          <a:xfrm>
            <a:off x="4958079" y="1783130"/>
            <a:ext cx="2306008"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B. Outside Check</a:t>
            </a:r>
          </a:p>
        </p:txBody>
      </p:sp>
      <p:pic>
        <p:nvPicPr>
          <p:cNvPr id="25" name="Picture 24">
            <a:extLst>
              <a:ext uri="{FF2B5EF4-FFF2-40B4-BE49-F238E27FC236}">
                <a16:creationId xmlns:a16="http://schemas.microsoft.com/office/drawing/2014/main" id="{C00C6F3D-BF06-3E9D-A733-BD86CD014966}"/>
              </a:ext>
            </a:extLst>
          </p:cNvPr>
          <p:cNvPicPr>
            <a:picLocks noChangeAspect="1"/>
          </p:cNvPicPr>
          <p:nvPr/>
        </p:nvPicPr>
        <p:blipFill>
          <a:blip r:embed="rId9"/>
          <a:stretch>
            <a:fillRect/>
          </a:stretch>
        </p:blipFill>
        <p:spPr>
          <a:xfrm>
            <a:off x="5289680" y="2960079"/>
            <a:ext cx="1025800" cy="1044082"/>
          </a:xfrm>
          <a:prstGeom prst="rect">
            <a:avLst/>
          </a:prstGeom>
        </p:spPr>
      </p:pic>
      <p:sp>
        <p:nvSpPr>
          <p:cNvPr id="26" name="TextBox 25">
            <a:extLst>
              <a:ext uri="{FF2B5EF4-FFF2-40B4-BE49-F238E27FC236}">
                <a16:creationId xmlns:a16="http://schemas.microsoft.com/office/drawing/2014/main" id="{9A71151D-91ED-EC7D-045B-2E3A393A46DD}"/>
              </a:ext>
            </a:extLst>
          </p:cNvPr>
          <p:cNvSpPr txBox="1"/>
          <p:nvPr/>
        </p:nvSpPr>
        <p:spPr>
          <a:xfrm>
            <a:off x="4900256" y="3990543"/>
            <a:ext cx="1798325" cy="692497"/>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ctr"/>
            <a:r>
              <a:rPr lang="en-US" sz="1300" b="1">
                <a:solidFill>
                  <a:schemeClr val="tx1"/>
                </a:solidFill>
                <a:ea typeface="Calibri"/>
                <a:cs typeface="Calibri"/>
              </a:rPr>
              <a:t>Parts of the </a:t>
            </a:r>
            <a:endParaRPr lang="en-US">
              <a:solidFill>
                <a:schemeClr val="tx1"/>
              </a:solidFill>
              <a:ea typeface="Calibri"/>
              <a:cs typeface="Calibri"/>
            </a:endParaRPr>
          </a:p>
          <a:p>
            <a:pPr algn="ctr"/>
            <a:r>
              <a:rPr lang="en-US" sz="1300" b="1">
                <a:solidFill>
                  <a:schemeClr val="tx1"/>
                </a:solidFill>
                <a:ea typeface="Calibri"/>
                <a:cs typeface="Calibri"/>
              </a:rPr>
              <a:t>building collapsed</a:t>
            </a:r>
            <a:endParaRPr lang="en-US">
              <a:solidFill>
                <a:schemeClr val="tx1"/>
              </a:solidFill>
              <a:ea typeface="Calibri"/>
              <a:cs typeface="Calibri"/>
            </a:endParaRPr>
          </a:p>
          <a:p>
            <a:pPr algn="ctr"/>
            <a:r>
              <a:rPr lang="en-US" sz="1300" b="1">
                <a:solidFill>
                  <a:schemeClr val="tx1"/>
                </a:solidFill>
                <a:ea typeface="Calibri"/>
                <a:cs typeface="Calibri"/>
              </a:rPr>
              <a:t>or leaning</a:t>
            </a:r>
            <a:r>
              <a:rPr lang="en-GB" sz="1300" b="1">
                <a:solidFill>
                  <a:schemeClr val="tx1"/>
                </a:solidFill>
                <a:ea typeface="Calibri"/>
                <a:cs typeface="Calibri"/>
              </a:rPr>
              <a:t> ​</a:t>
            </a:r>
            <a:endParaRPr lang="en-GB">
              <a:solidFill>
                <a:schemeClr val="tx1"/>
              </a:solidFill>
              <a:ea typeface="Calibri"/>
              <a:cs typeface="Calibri"/>
            </a:endParaRPr>
          </a:p>
        </p:txBody>
      </p:sp>
      <p:pic>
        <p:nvPicPr>
          <p:cNvPr id="27" name="Picture 26" descr="A crack in a wall&#10;&#10;AI-generated content may be incorrect.">
            <a:extLst>
              <a:ext uri="{FF2B5EF4-FFF2-40B4-BE49-F238E27FC236}">
                <a16:creationId xmlns:a16="http://schemas.microsoft.com/office/drawing/2014/main" id="{5F20EC4A-0A49-3BC7-758F-F58E887FDFB4}"/>
              </a:ext>
            </a:extLst>
          </p:cNvPr>
          <p:cNvPicPr>
            <a:picLocks noChangeAspect="1"/>
          </p:cNvPicPr>
          <p:nvPr/>
        </p:nvPicPr>
        <p:blipFill>
          <a:blip r:embed="rId10"/>
          <a:srcRect l="21386" t="36653" r="24445" b="9398"/>
          <a:stretch>
            <a:fillRect/>
          </a:stretch>
        </p:blipFill>
        <p:spPr>
          <a:xfrm>
            <a:off x="6659736" y="3089922"/>
            <a:ext cx="859379" cy="891217"/>
          </a:xfrm>
          <a:prstGeom prst="rect">
            <a:avLst/>
          </a:prstGeom>
        </p:spPr>
      </p:pic>
      <p:sp>
        <p:nvSpPr>
          <p:cNvPr id="28" name="TextBox 27">
            <a:extLst>
              <a:ext uri="{FF2B5EF4-FFF2-40B4-BE49-F238E27FC236}">
                <a16:creationId xmlns:a16="http://schemas.microsoft.com/office/drawing/2014/main" id="{B9F92465-F25B-BA50-BDE3-0DAF919CD25C}"/>
              </a:ext>
            </a:extLst>
          </p:cNvPr>
          <p:cNvSpPr txBox="1"/>
          <p:nvPr/>
        </p:nvSpPr>
        <p:spPr>
          <a:xfrm>
            <a:off x="6421591" y="3990543"/>
            <a:ext cx="1392587" cy="692497"/>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ctr"/>
            <a:r>
              <a:rPr lang="en-GB" sz="1300" b="1">
                <a:solidFill>
                  <a:schemeClr val="tx1"/>
                </a:solidFill>
                <a:ea typeface="Calibri"/>
                <a:cs typeface="Calibri"/>
              </a:rPr>
              <a:t>Deep cracks </a:t>
            </a:r>
            <a:endParaRPr lang="en-US" sz="1300" b="1">
              <a:solidFill>
                <a:schemeClr val="tx1"/>
              </a:solidFill>
              <a:ea typeface="Calibri"/>
              <a:cs typeface="Calibri"/>
            </a:endParaRPr>
          </a:p>
          <a:p>
            <a:pPr algn="ctr"/>
            <a:r>
              <a:rPr lang="en-GB" sz="1300" b="1">
                <a:solidFill>
                  <a:schemeClr val="tx1"/>
                </a:solidFill>
                <a:ea typeface="Calibri"/>
                <a:cs typeface="Calibri"/>
              </a:rPr>
              <a:t>in exterior</a:t>
            </a:r>
            <a:endParaRPr lang="en-US" sz="1300" b="1">
              <a:solidFill>
                <a:schemeClr val="tx1"/>
              </a:solidFill>
              <a:ea typeface="Calibri"/>
              <a:cs typeface="Calibri"/>
            </a:endParaRPr>
          </a:p>
          <a:p>
            <a:pPr algn="ctr"/>
            <a:r>
              <a:rPr lang="en-GB" sz="1300" b="1">
                <a:solidFill>
                  <a:schemeClr val="tx1"/>
                </a:solidFill>
                <a:ea typeface="Calibri"/>
                <a:cs typeface="Calibri"/>
              </a:rPr>
              <a:t>walls</a:t>
            </a:r>
            <a:endParaRPr lang="en-US" sz="1300" b="1">
              <a:solidFill>
                <a:schemeClr val="tx1"/>
              </a:solidFill>
              <a:ea typeface="Calibri"/>
              <a:cs typeface="Calibri"/>
            </a:endParaRPr>
          </a:p>
        </p:txBody>
      </p:sp>
      <p:sp>
        <p:nvSpPr>
          <p:cNvPr id="29" name="TextBox 28">
            <a:extLst>
              <a:ext uri="{FF2B5EF4-FFF2-40B4-BE49-F238E27FC236}">
                <a16:creationId xmlns:a16="http://schemas.microsoft.com/office/drawing/2014/main" id="{3511AA03-026C-7C4E-3AF4-3859EEBCF7E9}"/>
              </a:ext>
            </a:extLst>
          </p:cNvPr>
          <p:cNvSpPr txBox="1"/>
          <p:nvPr/>
        </p:nvSpPr>
        <p:spPr>
          <a:xfrm>
            <a:off x="7623700" y="4003632"/>
            <a:ext cx="1156854" cy="692497"/>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ctr"/>
            <a:r>
              <a:rPr lang="en-US" sz="1300" b="1">
                <a:solidFill>
                  <a:schemeClr val="tx1"/>
                </a:solidFill>
                <a:ea typeface="Calibri"/>
                <a:cs typeface="Calibri"/>
              </a:rPr>
              <a:t>Leaning</a:t>
            </a:r>
            <a:endParaRPr lang="en-US">
              <a:solidFill>
                <a:schemeClr val="tx1"/>
              </a:solidFill>
              <a:ea typeface="Calibri"/>
              <a:cs typeface="Calibri"/>
            </a:endParaRPr>
          </a:p>
          <a:p>
            <a:pPr algn="ctr"/>
            <a:r>
              <a:rPr lang="en-US" sz="1300" b="1">
                <a:solidFill>
                  <a:schemeClr val="tx1"/>
                </a:solidFill>
                <a:ea typeface="Calibri"/>
                <a:cs typeface="Calibri"/>
              </a:rPr>
              <a:t>or bulging walls</a:t>
            </a:r>
            <a:endParaRPr lang="en-US">
              <a:solidFill>
                <a:schemeClr val="tx1"/>
              </a:solidFill>
              <a:ea typeface="Calibri"/>
              <a:cs typeface="Calibri"/>
            </a:endParaRPr>
          </a:p>
        </p:txBody>
      </p:sp>
      <p:sp>
        <p:nvSpPr>
          <p:cNvPr id="30" name="TextBox 29">
            <a:extLst>
              <a:ext uri="{FF2B5EF4-FFF2-40B4-BE49-F238E27FC236}">
                <a16:creationId xmlns:a16="http://schemas.microsoft.com/office/drawing/2014/main" id="{AA132F25-C78C-D251-4010-BB185D1FADC2}"/>
              </a:ext>
            </a:extLst>
          </p:cNvPr>
          <p:cNvSpPr txBox="1"/>
          <p:nvPr/>
        </p:nvSpPr>
        <p:spPr>
          <a:xfrm>
            <a:off x="5091235" y="2186913"/>
            <a:ext cx="4452520" cy="523220"/>
          </a:xfrm>
          <a:prstGeom prst="rect">
            <a:avLst/>
          </a:prstGeom>
          <a:noFill/>
        </p:spPr>
        <p:txBody>
          <a:bodyPr wrap="square">
            <a:spAutoFit/>
          </a:bodyPr>
          <a:lstStyle>
            <a:defPPr>
              <a:defRPr lang="en-US"/>
            </a:defPPr>
            <a:lvl1pPr>
              <a:defRPr>
                <a:solidFill>
                  <a:schemeClr val="tx2"/>
                </a:solidFill>
                <a:latin typeface="Calibri"/>
              </a:defRPr>
            </a:lvl1pPr>
          </a:lstStyle>
          <a:p>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Walk around the building (if possible) and look for major structural issues. </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8FC302A3-7DE6-A208-EFD8-B87764D5BCCE}"/>
              </a:ext>
            </a:extLst>
          </p:cNvPr>
          <p:cNvGrpSpPr/>
          <p:nvPr/>
        </p:nvGrpSpPr>
        <p:grpSpPr>
          <a:xfrm>
            <a:off x="7884809" y="2848788"/>
            <a:ext cx="725120" cy="1052140"/>
            <a:chOff x="5249555" y="4123267"/>
            <a:chExt cx="1108095" cy="1607833"/>
          </a:xfrm>
        </p:grpSpPr>
        <p:sp>
          <p:nvSpPr>
            <p:cNvPr id="32" name="Freeform 6">
              <a:extLst>
                <a:ext uri="{FF2B5EF4-FFF2-40B4-BE49-F238E27FC236}">
                  <a16:creationId xmlns:a16="http://schemas.microsoft.com/office/drawing/2014/main" id="{B71DDC15-D6C5-215A-13C0-61D4FFFB741B}"/>
                </a:ext>
              </a:extLst>
            </p:cNvPr>
            <p:cNvSpPr/>
            <p:nvPr/>
          </p:nvSpPr>
          <p:spPr>
            <a:xfrm>
              <a:off x="5249555" y="4407619"/>
              <a:ext cx="553525" cy="1323481"/>
            </a:xfrm>
            <a:custGeom>
              <a:avLst/>
              <a:gdLst/>
              <a:ahLst/>
              <a:cxnLst/>
              <a:rect l="l" t="t" r="r" b="b"/>
              <a:pathLst>
                <a:path w="5535605" h="4114800">
                  <a:moveTo>
                    <a:pt x="0" y="0"/>
                  </a:moveTo>
                  <a:lnTo>
                    <a:pt x="5535606" y="0"/>
                  </a:lnTo>
                  <a:lnTo>
                    <a:pt x="553560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79977" t="-2" r="-195048" b="-31172"/>
              </a:stretch>
            </a:blipFill>
          </p:spPr>
          <p:txBody>
            <a:bodyPr/>
            <a:lstStyle/>
            <a:p>
              <a:endParaRPr lang="en-GB" sz="675">
                <a:latin typeface="Calibri" panose="020F0502020204030204" pitchFamily="34" charset="0"/>
                <a:ea typeface="Calibri" panose="020F0502020204030204" pitchFamily="34" charset="0"/>
                <a:cs typeface="Calibri" panose="020F0502020204030204" pitchFamily="34" charset="0"/>
              </a:endParaRPr>
            </a:p>
          </p:txBody>
        </p:sp>
        <p:sp>
          <p:nvSpPr>
            <p:cNvPr id="33" name="Freeform 4">
              <a:extLst>
                <a:ext uri="{FF2B5EF4-FFF2-40B4-BE49-F238E27FC236}">
                  <a16:creationId xmlns:a16="http://schemas.microsoft.com/office/drawing/2014/main" id="{6074C98F-6ECD-B5D8-B34B-DB0B92E8C3B0}"/>
                </a:ext>
              </a:extLst>
            </p:cNvPr>
            <p:cNvSpPr/>
            <p:nvPr/>
          </p:nvSpPr>
          <p:spPr>
            <a:xfrm>
              <a:off x="5798146" y="4123267"/>
              <a:ext cx="559504" cy="1601893"/>
            </a:xfrm>
            <a:custGeom>
              <a:avLst/>
              <a:gdLst/>
              <a:ahLst/>
              <a:cxnLst/>
              <a:rect l="l" t="t" r="r" b="b"/>
              <a:pathLst>
                <a:path w="1607650" h="3294302">
                  <a:moveTo>
                    <a:pt x="0" y="0"/>
                  </a:moveTo>
                  <a:lnTo>
                    <a:pt x="1607650" y="0"/>
                  </a:lnTo>
                  <a:lnTo>
                    <a:pt x="1607650" y="3294302"/>
                  </a:lnTo>
                  <a:lnTo>
                    <a:pt x="0" y="3294302"/>
                  </a:lnTo>
                  <a:lnTo>
                    <a:pt x="0" y="0"/>
                  </a:lnTo>
                  <a:close/>
                </a:path>
              </a:pathLst>
            </a:custGeom>
            <a:blipFill>
              <a:blip r:embed="rId13">
                <a:extLst>
                  <a:ext uri="{96DAC541-7B7A-43D3-8B79-37D633B846F1}">
                    <asvg:svgBlip xmlns:asvg="http://schemas.microsoft.com/office/drawing/2016/SVG/main" r:embed="rId14"/>
                  </a:ext>
                </a:extLst>
              </a:blip>
              <a:stretch>
                <a:fillRect l="-90481" t="14703" r="-2"/>
              </a:stretch>
            </a:blipFill>
          </p:spPr>
          <p:txBody>
            <a:bodyPr/>
            <a:lstStyle/>
            <a:p>
              <a:endParaRPr lang="en-GB" sz="675">
                <a:latin typeface="Calibri" panose="020F0502020204030204" pitchFamily="34" charset="0"/>
                <a:ea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A8B70D91-20AC-A0AD-9B28-10AD6F9CBA81}"/>
              </a:ext>
            </a:extLst>
          </p:cNvPr>
          <p:cNvSpPr txBox="1"/>
          <p:nvPr/>
        </p:nvSpPr>
        <p:spPr>
          <a:xfrm>
            <a:off x="5080895" y="2718402"/>
            <a:ext cx="2935616" cy="307777"/>
          </a:xfrm>
          <a:prstGeom prst="rect">
            <a:avLst/>
          </a:prstGeom>
          <a:noFill/>
        </p:spPr>
        <p:txBody>
          <a:bodyPr wrap="square">
            <a:spAutoFit/>
          </a:bodyPr>
          <a:lstStyle/>
          <a:p>
            <a:r>
              <a:rPr lang="en-US" sz="1400" b="1">
                <a:solidFill>
                  <a:srgbClr val="C00000"/>
                </a:solidFill>
                <a:latin typeface="Calibri" panose="020F0502020204030204" pitchFamily="34" charset="0"/>
                <a:ea typeface="Calibri" panose="020F0502020204030204" pitchFamily="34" charset="0"/>
                <a:cs typeface="Calibri" panose="020F0502020204030204" pitchFamily="34" charset="0"/>
              </a:rPr>
              <a:t>DO NOT ENTER IF YOU SEE:</a:t>
            </a:r>
            <a:r>
              <a:rPr lang="en-GB" sz="1400" b="1">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lang="en-GB" sz="1400" b="1">
              <a:solidFill>
                <a:srgbClr val="C00000"/>
              </a:solidFill>
            </a:endParaRPr>
          </a:p>
        </p:txBody>
      </p:sp>
      <p:sp>
        <p:nvSpPr>
          <p:cNvPr id="35" name="TextBox 34">
            <a:extLst>
              <a:ext uri="{FF2B5EF4-FFF2-40B4-BE49-F238E27FC236}">
                <a16:creationId xmlns:a16="http://schemas.microsoft.com/office/drawing/2014/main" id="{AE660AE1-19DE-7952-6CB8-AE4247C2F300}"/>
              </a:ext>
            </a:extLst>
          </p:cNvPr>
          <p:cNvSpPr txBox="1"/>
          <p:nvPr/>
        </p:nvSpPr>
        <p:spPr>
          <a:xfrm>
            <a:off x="8672195" y="3991562"/>
            <a:ext cx="1048383" cy="892552"/>
          </a:xfrm>
          <a:prstGeom prst="rect">
            <a:avLst/>
          </a:prstGeom>
          <a:noFill/>
        </p:spPr>
        <p:txBody>
          <a:bodyPr wrap="square" lIns="91440" tIns="45720" rIns="91440" bIns="45720" anchor="t">
            <a:spAutoFit/>
          </a:bodyPr>
          <a:lstStyle/>
          <a:p>
            <a:pPr algn="ctr"/>
            <a:r>
              <a:rPr lang="en-US" sz="1300" b="1">
                <a:latin typeface="Calibri"/>
                <a:ea typeface="Calibri"/>
                <a:cs typeface="Calibri"/>
              </a:rPr>
              <a:t>Loose &amp; large pieces </a:t>
            </a:r>
            <a:r>
              <a:rPr lang="en-US" sz="1300">
                <a:latin typeface="Calibri"/>
                <a:ea typeface="Calibri"/>
                <a:cs typeface="Calibri"/>
              </a:rPr>
              <a:t>at risk of falling.</a:t>
            </a:r>
            <a:endParaRPr lang="en-GB" sz="1300">
              <a:latin typeface="Calibri"/>
              <a:ea typeface="Calibri"/>
              <a:cs typeface="Calibri"/>
            </a:endParaRPr>
          </a:p>
        </p:txBody>
      </p:sp>
      <p:pic>
        <p:nvPicPr>
          <p:cNvPr id="36" name="Picture 4" descr="2+ Thousand Warning Falling Objects Royalty-Free Images, Stock Photos &amp;  Pictures | Shutterstock">
            <a:extLst>
              <a:ext uri="{FF2B5EF4-FFF2-40B4-BE49-F238E27FC236}">
                <a16:creationId xmlns:a16="http://schemas.microsoft.com/office/drawing/2014/main" id="{786F1240-2901-628B-FB10-B1AA12C0389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214" b="78214" l="10000" r="90000">
                        <a14:foregroundMark x1="13846" y1="76071" x2="66538" y2="70000"/>
                        <a14:foregroundMark x1="66538" y1="70000" x2="87308" y2="78214"/>
                        <a14:foregroundMark x1="87308" y1="78214" x2="85000" y2="77143"/>
                      </a14:backgroundRemoval>
                    </a14:imgEffect>
                  </a14:imgLayer>
                </a14:imgProps>
              </a:ext>
              <a:ext uri="{28A0092B-C50C-407E-A947-70E740481C1C}">
                <a14:useLocalDpi xmlns:a14="http://schemas.microsoft.com/office/drawing/2010/main" val="0"/>
              </a:ext>
            </a:extLst>
          </a:blip>
          <a:srcRect b="15112"/>
          <a:stretch>
            <a:fillRect/>
          </a:stretch>
        </p:blipFill>
        <p:spPr bwMode="auto">
          <a:xfrm>
            <a:off x="8732084" y="3036600"/>
            <a:ext cx="1061542" cy="970442"/>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B1328DCD-8630-142A-364A-6C2178B4043A}"/>
              </a:ext>
            </a:extLst>
          </p:cNvPr>
          <p:cNvSpPr txBox="1">
            <a:spLocks/>
          </p:cNvSpPr>
          <p:nvPr/>
        </p:nvSpPr>
        <p:spPr>
          <a:xfrm>
            <a:off x="22923" y="-186466"/>
            <a:ext cx="4947134" cy="1318926"/>
          </a:xfrm>
          <a:prstGeom prst="rect">
            <a:avLst/>
          </a:prstGeom>
          <a:noFill/>
          <a:ln>
            <a:noFill/>
          </a:ln>
        </p:spPr>
        <p:txBody>
          <a:bodyPr spcFirstLastPara="1" vert="horz" wrap="square" lIns="99719" tIns="49847" rIns="99719" bIns="49847"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spcBef>
                <a:spcPts val="0"/>
              </a:spcBef>
              <a:buClr>
                <a:schemeClr val="accent2"/>
              </a:buClr>
              <a:buSzPts val="3700"/>
            </a:pPr>
            <a:r>
              <a:rPr lang="en-GB" sz="2391" b="1">
                <a:solidFill>
                  <a:srgbClr val="980000"/>
                </a:solidFill>
                <a:latin typeface="Calibri" panose="020F0502020204030204" pitchFamily="34" charset="0"/>
                <a:ea typeface="Calibri" panose="020F0502020204030204" pitchFamily="34" charset="0"/>
                <a:cs typeface="Calibri" panose="020F0502020204030204" pitchFamily="34" charset="0"/>
              </a:rPr>
              <a:t>Guidance for the Temporary Occupancy of Damaged Buildings</a:t>
            </a:r>
          </a:p>
        </p:txBody>
      </p:sp>
      <p:sp>
        <p:nvSpPr>
          <p:cNvPr id="48" name="Slide Number Placeholder 56">
            <a:extLst>
              <a:ext uri="{FF2B5EF4-FFF2-40B4-BE49-F238E27FC236}">
                <a16:creationId xmlns:a16="http://schemas.microsoft.com/office/drawing/2014/main" id="{549305D5-4A82-6741-DB58-D63879990FD0}"/>
              </a:ext>
            </a:extLst>
          </p:cNvPr>
          <p:cNvSpPr>
            <a:spLocks noGrp="1"/>
          </p:cNvSpPr>
          <p:nvPr>
            <p:ph type="sldNum" sz="quarter" idx="12"/>
          </p:nvPr>
        </p:nvSpPr>
        <p:spPr>
          <a:xfrm>
            <a:off x="9543755" y="6336560"/>
            <a:ext cx="290132" cy="527403"/>
          </a:xfrm>
          <a:solidFill>
            <a:srgbClr val="980000"/>
          </a:solidFill>
        </p:spPr>
        <p:txBody>
          <a:bodyPr/>
          <a:lstStyle/>
          <a:p>
            <a:fld id="{330EA680-D336-4FF7-8B7A-9848BB0A1C32}" type="slidenum">
              <a:rPr lang="en-GB" sz="900" smtClean="0">
                <a:solidFill>
                  <a:schemeClr val="bg1"/>
                </a:solidFill>
                <a:latin typeface="Calibri" panose="020F0502020204030204" pitchFamily="34" charset="0"/>
                <a:ea typeface="Calibri" panose="020F0502020204030204" pitchFamily="34" charset="0"/>
                <a:cs typeface="Calibri" panose="020F0502020204030204" pitchFamily="34" charset="0"/>
              </a:rPr>
              <a:t>1</a:t>
            </a:fld>
            <a:endParaRPr lang="en-GB" sz="9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3DFF27D9-8086-2596-0C6B-AE4076CC6A9F}"/>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cxnSp>
        <p:nvCxnSpPr>
          <p:cNvPr id="50" name="Straight Connector 49">
            <a:extLst>
              <a:ext uri="{FF2B5EF4-FFF2-40B4-BE49-F238E27FC236}">
                <a16:creationId xmlns:a16="http://schemas.microsoft.com/office/drawing/2014/main" id="{3DC3BAF7-A2CE-A807-D7DE-35F5A0591A86}"/>
              </a:ext>
            </a:extLst>
          </p:cNvPr>
          <p:cNvCxnSpPr>
            <a:cxnSpLocks/>
          </p:cNvCxnSpPr>
          <p:nvPr/>
        </p:nvCxnSpPr>
        <p:spPr>
          <a:xfrm>
            <a:off x="4952382"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69125CD-933E-4517-3F6B-BC8CC4C2B7A9}"/>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0BCAE568-FD2F-491F-46E7-A45184D49095}"/>
              </a:ext>
            </a:extLst>
          </p:cNvPr>
          <p:cNvCxnSpPr>
            <a:cxnSpLocks/>
          </p:cNvCxnSpPr>
          <p:nvPr/>
        </p:nvCxnSpPr>
        <p:spPr>
          <a:xfrm>
            <a:off x="4958891" y="2188617"/>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7AA620F-D5E3-F979-8AAD-DB7F861BBDE5}"/>
              </a:ext>
            </a:extLst>
          </p:cNvPr>
          <p:cNvCxnSpPr>
            <a:cxnSpLocks/>
          </p:cNvCxnSpPr>
          <p:nvPr/>
        </p:nvCxnSpPr>
        <p:spPr>
          <a:xfrm>
            <a:off x="4953000" y="51556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6005EB2B-F7BF-1808-04FC-8B720787B9D3}"/>
              </a:ext>
            </a:extLst>
          </p:cNvPr>
          <p:cNvSpPr txBox="1"/>
          <p:nvPr/>
        </p:nvSpPr>
        <p:spPr>
          <a:xfrm>
            <a:off x="5116001" y="5262972"/>
            <a:ext cx="3465969" cy="738664"/>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r>
              <a:rPr lang="en-US" sz="1400">
                <a:solidFill>
                  <a:schemeClr val="tx1"/>
                </a:solidFill>
                <a:ea typeface="Calibri"/>
                <a:cs typeface="Calibri"/>
              </a:rPr>
              <a:t>even if they are still standing. </a:t>
            </a:r>
            <a:endParaRPr lang="en-US">
              <a:ea typeface="Calibri"/>
              <a:cs typeface="Calibri"/>
            </a:endParaRPr>
          </a:p>
          <a:p>
            <a:r>
              <a:rPr lang="en-US" sz="1400">
                <a:solidFill>
                  <a:schemeClr val="tx1"/>
                </a:solidFill>
                <a:ea typeface="Calibri"/>
                <a:cs typeface="Calibri"/>
              </a:rPr>
              <a:t>Due to: Collapsing debris, hazardous materials, structural damage</a:t>
            </a:r>
            <a:endParaRPr lang="en-US" sz="1400">
              <a:solidFill>
                <a:srgbClr val="FF0000"/>
              </a:solidFill>
              <a:ea typeface="Calibri"/>
              <a:cs typeface="Calibri"/>
            </a:endParaRPr>
          </a:p>
        </p:txBody>
      </p:sp>
      <p:grpSp>
        <p:nvGrpSpPr>
          <p:cNvPr id="67" name="Group 66">
            <a:extLst>
              <a:ext uri="{FF2B5EF4-FFF2-40B4-BE49-F238E27FC236}">
                <a16:creationId xmlns:a16="http://schemas.microsoft.com/office/drawing/2014/main" id="{134BB666-0EFA-4A64-0CF0-FF0E5FB8E223}"/>
              </a:ext>
            </a:extLst>
          </p:cNvPr>
          <p:cNvGrpSpPr/>
          <p:nvPr/>
        </p:nvGrpSpPr>
        <p:grpSpPr>
          <a:xfrm>
            <a:off x="8646795" y="5089050"/>
            <a:ext cx="1037135" cy="1139499"/>
            <a:chOff x="8041536" y="5199764"/>
            <a:chExt cx="1224228" cy="1345057"/>
          </a:xfrm>
        </p:grpSpPr>
        <p:pic>
          <p:nvPicPr>
            <p:cNvPr id="61" name="Picture 60" descr="A building with many windows&#10;&#10;AI-generated content may be incorrect.">
              <a:extLst>
                <a:ext uri="{FF2B5EF4-FFF2-40B4-BE49-F238E27FC236}">
                  <a16:creationId xmlns:a16="http://schemas.microsoft.com/office/drawing/2014/main" id="{0348D03D-1ED4-5258-F47F-3C9E189085D9}"/>
                </a:ext>
              </a:extLst>
            </p:cNvPr>
            <p:cNvPicPr>
              <a:picLocks noChangeAspect="1"/>
            </p:cNvPicPr>
            <p:nvPr/>
          </p:nvPicPr>
          <p:blipFill>
            <a:blip r:embed="rId17">
              <a:extLst>
                <a:ext uri="{BEBA8EAE-BF5A-486C-A8C5-ECC9F3942E4B}">
                  <a14:imgProps xmlns:a14="http://schemas.microsoft.com/office/drawing/2010/main">
                    <a14:imgLayer r:embed="rId18">
                      <a14:imgEffect>
                        <a14:artisticPaintStrokes/>
                      </a14:imgEffect>
                    </a14:imgLayer>
                  </a14:imgProps>
                </a:ext>
              </a:extLst>
            </a:blip>
            <a:srcRect l="-1245" t="7077" r="2387" b="1629"/>
            <a:stretch>
              <a:fillRect/>
            </a:stretch>
          </p:blipFill>
          <p:spPr>
            <a:xfrm>
              <a:off x="8041536" y="5217983"/>
              <a:ext cx="1224228" cy="1326838"/>
            </a:xfrm>
            <a:prstGeom prst="rect">
              <a:avLst/>
            </a:prstGeom>
          </p:spPr>
        </p:pic>
        <p:pic>
          <p:nvPicPr>
            <p:cNvPr id="63" name="Picture 62" descr="A group of yellow triangle signs&#10;&#10;AI-generated content may be incorrect.">
              <a:extLst>
                <a:ext uri="{FF2B5EF4-FFF2-40B4-BE49-F238E27FC236}">
                  <a16:creationId xmlns:a16="http://schemas.microsoft.com/office/drawing/2014/main" id="{BA52F1EF-3071-353E-20A8-C52B02281699}"/>
                </a:ext>
              </a:extLst>
            </p:cNvPr>
            <p:cNvPicPr>
              <a:picLocks noChangeAspect="1"/>
            </p:cNvPicPr>
            <p:nvPr/>
          </p:nvPicPr>
          <p:blipFill>
            <a:blip r:embed="rId19"/>
            <a:srcRect l="85381" t="8676" r="663" b="42236"/>
            <a:stretch>
              <a:fillRect/>
            </a:stretch>
          </p:blipFill>
          <p:spPr>
            <a:xfrm>
              <a:off x="8178497" y="5199764"/>
              <a:ext cx="641827" cy="634421"/>
            </a:xfrm>
            <a:prstGeom prst="rect">
              <a:avLst/>
            </a:prstGeom>
          </p:spPr>
        </p:pic>
      </p:grpSp>
      <p:sp>
        <p:nvSpPr>
          <p:cNvPr id="64" name="Title 1">
            <a:extLst>
              <a:ext uri="{FF2B5EF4-FFF2-40B4-BE49-F238E27FC236}">
                <a16:creationId xmlns:a16="http://schemas.microsoft.com/office/drawing/2014/main" id="{8B65F955-BE22-A4C5-8735-CEE2EAD1C30F}"/>
              </a:ext>
            </a:extLst>
          </p:cNvPr>
          <p:cNvSpPr txBox="1">
            <a:spLocks/>
          </p:cNvSpPr>
          <p:nvPr/>
        </p:nvSpPr>
        <p:spPr>
          <a:xfrm>
            <a:off x="4973334" y="4711269"/>
            <a:ext cx="2974358" cy="549866"/>
          </a:xfrm>
          <a:prstGeom prst="rect">
            <a:avLst/>
          </a:prstGeom>
          <a:noFill/>
          <a:ln>
            <a:noFill/>
          </a:ln>
        </p:spPr>
        <p:txBody>
          <a:bodyPr spcFirstLastPara="1" vert="horz" wrap="square" lIns="100075" tIns="50025" rIns="100075" bIns="50025"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0"/>
              </a:spcBef>
              <a:buClr>
                <a:schemeClr val="accent2"/>
              </a:buClr>
              <a:buSzPts val="3700"/>
            </a:pPr>
            <a:r>
              <a:rPr lang="en-US" sz="2000" b="1">
                <a:solidFill>
                  <a:srgbClr val="980000"/>
                </a:solidFill>
                <a:latin typeface="Calibri"/>
                <a:ea typeface="Calibri"/>
                <a:cs typeface="Calibri"/>
              </a:rPr>
              <a:t>B</a:t>
            </a:r>
            <a:r>
              <a:rPr lang="en-GB" sz="2000" b="1" err="1">
                <a:solidFill>
                  <a:srgbClr val="980000"/>
                </a:solidFill>
                <a:latin typeface="Calibri"/>
                <a:ea typeface="Calibri"/>
                <a:cs typeface="Calibri"/>
              </a:rPr>
              <a:t>urnt</a:t>
            </a:r>
            <a:r>
              <a:rPr lang="en-GB" sz="2000" b="1">
                <a:solidFill>
                  <a:srgbClr val="980000"/>
                </a:solidFill>
                <a:latin typeface="Calibri"/>
                <a:ea typeface="Calibri"/>
                <a:cs typeface="Calibri"/>
              </a:rPr>
              <a:t> buildings are  </a:t>
            </a:r>
            <a:endParaRPr lang="en-US">
              <a:latin typeface="Calibri"/>
              <a:ea typeface="Calibri"/>
              <a:cs typeface="Calibri"/>
            </a:endParaRPr>
          </a:p>
        </p:txBody>
      </p:sp>
      <p:sp>
        <p:nvSpPr>
          <p:cNvPr id="66" name="Title 1">
            <a:extLst>
              <a:ext uri="{FF2B5EF4-FFF2-40B4-BE49-F238E27FC236}">
                <a16:creationId xmlns:a16="http://schemas.microsoft.com/office/drawing/2014/main" id="{CE336BDB-D4A5-FCA7-B697-39F4FED471DB}"/>
              </a:ext>
            </a:extLst>
          </p:cNvPr>
          <p:cNvSpPr txBox="1">
            <a:spLocks/>
          </p:cNvSpPr>
          <p:nvPr/>
        </p:nvSpPr>
        <p:spPr>
          <a:xfrm>
            <a:off x="6518061" y="4717695"/>
            <a:ext cx="2974358" cy="549866"/>
          </a:xfrm>
          <a:prstGeom prst="rect">
            <a:avLst/>
          </a:prstGeom>
          <a:noFill/>
          <a:ln>
            <a:noFill/>
          </a:ln>
        </p:spPr>
        <p:txBody>
          <a:bodyPr spcFirstLastPara="1" vert="horz" wrap="square" lIns="100075" tIns="50025" rIns="100075" bIns="50025"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spcBef>
                <a:spcPts val="0"/>
              </a:spcBef>
              <a:buClr>
                <a:schemeClr val="accent2"/>
              </a:buClr>
              <a:buSzPts val="3700"/>
            </a:pPr>
            <a:r>
              <a:rPr lang="en-US" sz="2200" b="1">
                <a:solidFill>
                  <a:srgbClr val="980000"/>
                </a:solidFill>
                <a:latin typeface="Calibri"/>
                <a:ea typeface="Calibri"/>
                <a:cs typeface="Calibri"/>
              </a:rPr>
              <a:t>…DANGEROUS…</a:t>
            </a:r>
            <a:endParaRPr lang="en-GB" sz="2200" b="1">
              <a:solidFill>
                <a:srgbClr val="980000"/>
              </a:solidFill>
              <a:latin typeface="Calibri"/>
              <a:ea typeface="Calibri"/>
              <a:cs typeface="Calibri"/>
            </a:endParaRPr>
          </a:p>
        </p:txBody>
      </p:sp>
      <p:pic>
        <p:nvPicPr>
          <p:cNvPr id="2" name="Picture 1" descr="A close-up of a logo&#10;&#10;Description automatically generated">
            <a:extLst>
              <a:ext uri="{FF2B5EF4-FFF2-40B4-BE49-F238E27FC236}">
                <a16:creationId xmlns:a16="http://schemas.microsoft.com/office/drawing/2014/main" id="{29CE97F1-0239-D173-0148-D8657E891E45}"/>
              </a:ext>
            </a:extLst>
          </p:cNvPr>
          <p:cNvPicPr>
            <a:picLocks noChangeAspect="1"/>
          </p:cNvPicPr>
          <p:nvPr/>
        </p:nvPicPr>
        <p:blipFill>
          <a:blip r:embed="rId20"/>
          <a:stretch>
            <a:fillRect/>
          </a:stretch>
        </p:blipFill>
        <p:spPr>
          <a:xfrm>
            <a:off x="1525399" y="5470907"/>
            <a:ext cx="1847375" cy="485775"/>
          </a:xfrm>
          <a:prstGeom prst="rect">
            <a:avLst/>
          </a:prstGeom>
        </p:spPr>
      </p:pic>
    </p:spTree>
    <p:extLst>
      <p:ext uri="{BB962C8B-B14F-4D97-AF65-F5344CB8AC3E}">
        <p14:creationId xmlns:p14="http://schemas.microsoft.com/office/powerpoint/2010/main" val="139809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387B-95ED-C830-2E55-DB37B7DB99F9}"/>
            </a:ext>
          </a:extLst>
        </p:cNvPr>
        <p:cNvGrpSpPr/>
        <p:nvPr/>
      </p:nvGrpSpPr>
      <p:grpSpPr>
        <a:xfrm>
          <a:off x="0" y="0"/>
          <a:ext cx="0" cy="0"/>
          <a:chOff x="0" y="0"/>
          <a:chExt cx="0" cy="0"/>
        </a:xfrm>
      </p:grpSpPr>
      <p:sp>
        <p:nvSpPr>
          <p:cNvPr id="45" name="TextBox 44">
            <a:extLst>
              <a:ext uri="{FF2B5EF4-FFF2-40B4-BE49-F238E27FC236}">
                <a16:creationId xmlns:a16="http://schemas.microsoft.com/office/drawing/2014/main" id="{ACE0D9C2-8894-7980-D03D-256B7E1915D4}"/>
              </a:ext>
            </a:extLst>
          </p:cNvPr>
          <p:cNvSpPr txBox="1"/>
          <p:nvPr/>
        </p:nvSpPr>
        <p:spPr>
          <a:xfrm>
            <a:off x="1466699" y="4766657"/>
            <a:ext cx="3389140" cy="523220"/>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marL="285750" indent="-285750">
              <a:buFont typeface="Wingdings" panose="05000000000000000000" pitchFamily="2" charset="2"/>
              <a:buChar char="q"/>
            </a:pPr>
            <a:r>
              <a:rPr lang="en-US" sz="1400" b="1" dirty="0">
                <a:solidFill>
                  <a:schemeClr val="tx1"/>
                </a:solidFill>
                <a:ea typeface="Calibri"/>
                <a:cs typeface="Calibri"/>
              </a:rPr>
              <a:t> Always enter with someone else </a:t>
            </a:r>
          </a:p>
          <a:p>
            <a:r>
              <a:rPr lang="en-US" sz="1400" b="1" dirty="0">
                <a:solidFill>
                  <a:srgbClr val="C00000"/>
                </a:solidFill>
                <a:ea typeface="Calibri"/>
                <a:cs typeface="Calibri"/>
              </a:rPr>
              <a:t>          !! BUT NOT CHILDREN !!</a:t>
            </a:r>
          </a:p>
        </p:txBody>
      </p:sp>
      <p:grpSp>
        <p:nvGrpSpPr>
          <p:cNvPr id="51" name="Group 50">
            <a:extLst>
              <a:ext uri="{FF2B5EF4-FFF2-40B4-BE49-F238E27FC236}">
                <a16:creationId xmlns:a16="http://schemas.microsoft.com/office/drawing/2014/main" id="{62C504A5-1764-26C6-9787-46D6DD7329FD}"/>
              </a:ext>
            </a:extLst>
          </p:cNvPr>
          <p:cNvGrpSpPr/>
          <p:nvPr/>
        </p:nvGrpSpPr>
        <p:grpSpPr>
          <a:xfrm>
            <a:off x="257903" y="2946712"/>
            <a:ext cx="1178436" cy="1467198"/>
            <a:chOff x="1804890" y="1895877"/>
            <a:chExt cx="2045214" cy="2546368"/>
          </a:xfrm>
        </p:grpSpPr>
        <p:sp>
          <p:nvSpPr>
            <p:cNvPr id="52" name="Rectangle 51">
              <a:extLst>
                <a:ext uri="{FF2B5EF4-FFF2-40B4-BE49-F238E27FC236}">
                  <a16:creationId xmlns:a16="http://schemas.microsoft.com/office/drawing/2014/main" id="{034CF0E7-157D-20E6-078B-37F626D9399A}"/>
                </a:ext>
              </a:extLst>
            </p:cNvPr>
            <p:cNvSpPr/>
            <p:nvPr/>
          </p:nvSpPr>
          <p:spPr>
            <a:xfrm>
              <a:off x="2033600" y="2066185"/>
              <a:ext cx="1352193" cy="193521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erson wearing a face mask and gloves&#10;&#10;AI-generated content may be incorrect.">
              <a:extLst>
                <a:ext uri="{FF2B5EF4-FFF2-40B4-BE49-F238E27FC236}">
                  <a16:creationId xmlns:a16="http://schemas.microsoft.com/office/drawing/2014/main" id="{5F72B448-F95E-2D95-2CE0-9DBF270DF75B}"/>
                </a:ext>
              </a:extLst>
            </p:cNvPr>
            <p:cNvPicPr>
              <a:picLocks noChangeAspect="1"/>
            </p:cNvPicPr>
            <p:nvPr/>
          </p:nvPicPr>
          <p:blipFill>
            <a:blip r:embed="rId3"/>
            <a:stretch>
              <a:fillRect/>
            </a:stretch>
          </p:blipFill>
          <p:spPr>
            <a:xfrm>
              <a:off x="2116929" y="2018048"/>
              <a:ext cx="1733175" cy="2424197"/>
            </a:xfrm>
            <a:prstGeom prst="rect">
              <a:avLst/>
            </a:prstGeom>
          </p:spPr>
        </p:pic>
        <p:pic>
          <p:nvPicPr>
            <p:cNvPr id="54" name="Picture 53" descr="A green check mark on a white background&#10;&#10;AI-generated content may be incorrect.">
              <a:extLst>
                <a:ext uri="{FF2B5EF4-FFF2-40B4-BE49-F238E27FC236}">
                  <a16:creationId xmlns:a16="http://schemas.microsoft.com/office/drawing/2014/main" id="{43D94007-226F-2E2A-B54E-9AA1FD7C0B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5630" t="22059" r="14445" b="22058"/>
            <a:stretch>
              <a:fillRect/>
            </a:stretch>
          </p:blipFill>
          <p:spPr>
            <a:xfrm>
              <a:off x="3153222" y="3668590"/>
              <a:ext cx="572357" cy="457412"/>
            </a:xfrm>
            <a:prstGeom prst="rect">
              <a:avLst/>
            </a:prstGeom>
          </p:spPr>
        </p:pic>
        <p:pic>
          <p:nvPicPr>
            <p:cNvPr id="55" name="Picture 54" descr="A yellow sun with black background&#10;&#10;AI-generated content may be incorrect.">
              <a:extLst>
                <a:ext uri="{FF2B5EF4-FFF2-40B4-BE49-F238E27FC236}">
                  <a16:creationId xmlns:a16="http://schemas.microsoft.com/office/drawing/2014/main" id="{40786B3C-1E0C-4894-7388-BA197FB8F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4890" y="1895877"/>
              <a:ext cx="757033" cy="714603"/>
            </a:xfrm>
            <a:prstGeom prst="rect">
              <a:avLst/>
            </a:prstGeom>
          </p:spPr>
        </p:pic>
      </p:grpSp>
      <p:grpSp>
        <p:nvGrpSpPr>
          <p:cNvPr id="6" name="Group 5">
            <a:extLst>
              <a:ext uri="{FF2B5EF4-FFF2-40B4-BE49-F238E27FC236}">
                <a16:creationId xmlns:a16="http://schemas.microsoft.com/office/drawing/2014/main" id="{3ED92DD2-4815-69EC-44C8-8F6B29C00F7C}"/>
              </a:ext>
            </a:extLst>
          </p:cNvPr>
          <p:cNvGrpSpPr/>
          <p:nvPr/>
        </p:nvGrpSpPr>
        <p:grpSpPr>
          <a:xfrm>
            <a:off x="314397" y="5345881"/>
            <a:ext cx="1170593" cy="863166"/>
            <a:chOff x="353629" y="5345883"/>
            <a:chExt cx="1183672" cy="974305"/>
          </a:xfrm>
        </p:grpSpPr>
        <p:sp>
          <p:nvSpPr>
            <p:cNvPr id="79" name="Rectangle: Rounded Corners 78">
              <a:extLst>
                <a:ext uri="{FF2B5EF4-FFF2-40B4-BE49-F238E27FC236}">
                  <a16:creationId xmlns:a16="http://schemas.microsoft.com/office/drawing/2014/main" id="{42FDFF9E-7AA6-6CF3-8AB2-9E1C995D3A09}"/>
                </a:ext>
              </a:extLst>
            </p:cNvPr>
            <p:cNvSpPr/>
            <p:nvPr/>
          </p:nvSpPr>
          <p:spPr>
            <a:xfrm>
              <a:off x="414396" y="5345883"/>
              <a:ext cx="1054291" cy="974305"/>
            </a:xfrm>
            <a:prstGeom prst="roundRect">
              <a:avLst>
                <a:gd name="adj" fmla="val 8707"/>
              </a:avLst>
            </a:prstGeom>
            <a:solidFill>
              <a:srgbClr val="FFEE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2" descr="Danger Electric Shock Risk Safety Sign | UK Safety Store">
              <a:extLst>
                <a:ext uri="{FF2B5EF4-FFF2-40B4-BE49-F238E27FC236}">
                  <a16:creationId xmlns:a16="http://schemas.microsoft.com/office/drawing/2014/main" id="{F270C16D-E2A9-51B1-F5D7-14B0C56071B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485" b="51055" l="17722" r="78692">
                          <a14:foregroundMark x1="24262" y1="47046" x2="74473" y2="48945"/>
                          <a14:foregroundMark x1="73418" y1="48734" x2="17932" y2="47890"/>
                          <a14:foregroundMark x1="42827" y1="51055" x2="54852" y2="48734"/>
                          <a14:foregroundMark x1="48945" y1="9283" x2="52321" y2="8228"/>
                          <a14:foregroundMark x1="50633" y1="5485" x2="48523" y2="6751"/>
                        </a14:backgroundRemoval>
                      </a14:imgEffect>
                    </a14:imgLayer>
                  </a14:imgProps>
                </a:ext>
                <a:ext uri="{28A0092B-C50C-407E-A947-70E740481C1C}">
                  <a14:useLocalDpi xmlns:a14="http://schemas.microsoft.com/office/drawing/2010/main" val="0"/>
                </a:ext>
              </a:extLst>
            </a:blip>
            <a:srcRect l="14069" t="2836" r="13920" b="48343"/>
            <a:stretch>
              <a:fillRect/>
            </a:stretch>
          </p:blipFill>
          <p:spPr bwMode="auto">
            <a:xfrm>
              <a:off x="353629" y="5432458"/>
              <a:ext cx="1183672" cy="802505"/>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57D61794-BD57-1B02-43D9-5AEC5E4C07F5}"/>
              </a:ext>
            </a:extLst>
          </p:cNvPr>
          <p:cNvSpPr txBox="1"/>
          <p:nvPr/>
        </p:nvSpPr>
        <p:spPr>
          <a:xfrm>
            <a:off x="1505931" y="5494456"/>
            <a:ext cx="3352064" cy="738664"/>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GB" sz="1400" dirty="0">
                <a:solidFill>
                  <a:schemeClr val="tx1"/>
                </a:solidFill>
                <a:ea typeface="Calibri"/>
                <a:cs typeface="Calibri"/>
              </a:rPr>
              <a:t>  </a:t>
            </a:r>
            <a:r>
              <a:rPr lang="en-GB" sz="1400" dirty="0">
                <a:solidFill>
                  <a:srgbClr val="C00000"/>
                </a:solidFill>
                <a:ea typeface="Calibri"/>
                <a:cs typeface="Calibri"/>
              </a:rPr>
              <a:t>BE CAREFUL </a:t>
            </a:r>
            <a:r>
              <a:rPr lang="en-GB" sz="1400" dirty="0">
                <a:solidFill>
                  <a:schemeClr val="tx1"/>
                </a:solidFill>
                <a:ea typeface="Calibri"/>
                <a:cs typeface="Calibri"/>
              </a:rPr>
              <a:t>of any exposed electrical   </a:t>
            </a:r>
          </a:p>
          <a:p>
            <a:r>
              <a:rPr lang="en-GB" sz="1400" dirty="0">
                <a:solidFill>
                  <a:schemeClr val="tx1"/>
                </a:solidFill>
                <a:ea typeface="Calibri"/>
                <a:cs typeface="Calibri"/>
              </a:rPr>
              <a:t>         cables or damaged appliances.</a:t>
            </a:r>
            <a:endParaRPr lang="en-GB" sz="1400" b="0" dirty="0">
              <a:solidFill>
                <a:schemeClr val="tx1"/>
              </a:solidFill>
              <a:ea typeface="Calibri"/>
              <a:cs typeface="Calibri"/>
            </a:endParaRPr>
          </a:p>
          <a:p>
            <a:pPr marL="285750" indent="-285750">
              <a:buFont typeface="Wingdings" panose="05000000000000000000" pitchFamily="2" charset="2"/>
              <a:buChar char="q"/>
            </a:pPr>
            <a:endParaRPr lang="en-GB" sz="1400" dirty="0">
              <a:ea typeface="Calibri"/>
              <a:cs typeface="Calibri"/>
            </a:endParaRPr>
          </a:p>
        </p:txBody>
      </p:sp>
      <p:grpSp>
        <p:nvGrpSpPr>
          <p:cNvPr id="13" name="Group 12">
            <a:extLst>
              <a:ext uri="{FF2B5EF4-FFF2-40B4-BE49-F238E27FC236}">
                <a16:creationId xmlns:a16="http://schemas.microsoft.com/office/drawing/2014/main" id="{28F45685-E78F-5AC2-3ED6-77BE9479A567}"/>
              </a:ext>
            </a:extLst>
          </p:cNvPr>
          <p:cNvGrpSpPr/>
          <p:nvPr/>
        </p:nvGrpSpPr>
        <p:grpSpPr>
          <a:xfrm>
            <a:off x="378974" y="4430530"/>
            <a:ext cx="1038059" cy="794764"/>
            <a:chOff x="431283" y="4665608"/>
            <a:chExt cx="1512728" cy="1158183"/>
          </a:xfrm>
        </p:grpSpPr>
        <p:pic>
          <p:nvPicPr>
            <p:cNvPr id="58" name="Picture 57">
              <a:extLst>
                <a:ext uri="{FF2B5EF4-FFF2-40B4-BE49-F238E27FC236}">
                  <a16:creationId xmlns:a16="http://schemas.microsoft.com/office/drawing/2014/main" id="{DF86C66D-9A1C-30CC-B64A-B129845F24A4}"/>
                </a:ext>
              </a:extLst>
            </p:cNvPr>
            <p:cNvPicPr>
              <a:picLocks noChangeAspect="1"/>
            </p:cNvPicPr>
            <p:nvPr/>
          </p:nvPicPr>
          <p:blipFill>
            <a:blip r:embed="rId9"/>
            <a:stretch>
              <a:fillRect/>
            </a:stretch>
          </p:blipFill>
          <p:spPr>
            <a:xfrm>
              <a:off x="431283" y="4665608"/>
              <a:ext cx="1512728" cy="1158183"/>
            </a:xfrm>
            <a:prstGeom prst="rect">
              <a:avLst/>
            </a:prstGeom>
          </p:spPr>
        </p:pic>
        <p:pic>
          <p:nvPicPr>
            <p:cNvPr id="59" name="Picture 58" descr="A red x on a black background&#10;&#10;AI-generated content may be incorrect.">
              <a:extLst>
                <a:ext uri="{FF2B5EF4-FFF2-40B4-BE49-F238E27FC236}">
                  <a16:creationId xmlns:a16="http://schemas.microsoft.com/office/drawing/2014/main" id="{0214E0E1-42DF-D4FF-8B5B-CC87334482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1131" y="5071023"/>
              <a:ext cx="339896" cy="339896"/>
            </a:xfrm>
            <a:prstGeom prst="rect">
              <a:avLst/>
            </a:prstGeom>
          </p:spPr>
        </p:pic>
      </p:grpSp>
      <p:sp>
        <p:nvSpPr>
          <p:cNvPr id="7" name="TextBox 6">
            <a:extLst>
              <a:ext uri="{FF2B5EF4-FFF2-40B4-BE49-F238E27FC236}">
                <a16:creationId xmlns:a16="http://schemas.microsoft.com/office/drawing/2014/main" id="{71B1111A-AD0E-C299-F9B9-44D9131E5D67}"/>
              </a:ext>
            </a:extLst>
          </p:cNvPr>
          <p:cNvSpPr txBox="1"/>
          <p:nvPr/>
        </p:nvSpPr>
        <p:spPr>
          <a:xfrm>
            <a:off x="259730" y="2149314"/>
            <a:ext cx="528503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C. Inside Check</a:t>
            </a:r>
          </a:p>
        </p:txBody>
      </p:sp>
      <p:sp>
        <p:nvSpPr>
          <p:cNvPr id="10" name="TextBox 9">
            <a:extLst>
              <a:ext uri="{FF2B5EF4-FFF2-40B4-BE49-F238E27FC236}">
                <a16:creationId xmlns:a16="http://schemas.microsoft.com/office/drawing/2014/main" id="{F487875D-4661-13F5-CB94-70332DB75C4A}"/>
              </a:ext>
            </a:extLst>
          </p:cNvPr>
          <p:cNvSpPr txBox="1"/>
          <p:nvPr/>
        </p:nvSpPr>
        <p:spPr>
          <a:xfrm>
            <a:off x="302076" y="2621735"/>
            <a:ext cx="3297773" cy="307777"/>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rPr>
              <a:t>If the exterior seems sound:</a:t>
            </a:r>
          </a:p>
        </p:txBody>
      </p:sp>
      <p:sp>
        <p:nvSpPr>
          <p:cNvPr id="12" name="TextBox 11">
            <a:extLst>
              <a:ext uri="{FF2B5EF4-FFF2-40B4-BE49-F238E27FC236}">
                <a16:creationId xmlns:a16="http://schemas.microsoft.com/office/drawing/2014/main" id="{99D8BE7E-170B-BEAB-74AF-A52A0B7104CF}"/>
              </a:ext>
            </a:extLst>
          </p:cNvPr>
          <p:cNvSpPr txBox="1"/>
          <p:nvPr/>
        </p:nvSpPr>
        <p:spPr>
          <a:xfrm>
            <a:off x="1484705" y="2941187"/>
            <a:ext cx="3447262" cy="307777"/>
          </a:xfrm>
          <a:prstGeom prst="rect">
            <a:avLst/>
          </a:prstGeom>
          <a:noFill/>
        </p:spPr>
        <p:txBody>
          <a:bodyPr wrap="square">
            <a:spAutoFit/>
          </a:bodyPr>
          <a:lstStyle/>
          <a:p>
            <a:pPr marL="285750" indent="-285750">
              <a:buFont typeface="Wingdings" panose="05000000000000000000" pitchFamily="2" charset="2"/>
              <a:buChar char="q"/>
            </a:pPr>
            <a:r>
              <a:rPr lang="en-US" sz="1400" b="1"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rPr>
              <a:t>Enter the building </a:t>
            </a:r>
            <a:r>
              <a:rPr lang="en-US" sz="1400" b="1" dirty="0">
                <a:latin typeface="Calibri" panose="020F0502020204030204" pitchFamily="34" charset="0"/>
                <a:ea typeface="Calibri" panose="020F0502020204030204" pitchFamily="34" charset="0"/>
                <a:cs typeface="Calibri" panose="020F0502020204030204" pitchFamily="34" charset="0"/>
              </a:rPr>
              <a:t>during daylight.</a:t>
            </a:r>
          </a:p>
        </p:txBody>
      </p:sp>
      <p:sp>
        <p:nvSpPr>
          <p:cNvPr id="16" name="TextBox 15">
            <a:extLst>
              <a:ext uri="{FF2B5EF4-FFF2-40B4-BE49-F238E27FC236}">
                <a16:creationId xmlns:a16="http://schemas.microsoft.com/office/drawing/2014/main" id="{B0739333-7D39-15EF-7127-AA9715E8658C}"/>
              </a:ext>
            </a:extLst>
          </p:cNvPr>
          <p:cNvSpPr txBox="1"/>
          <p:nvPr/>
        </p:nvSpPr>
        <p:spPr>
          <a:xfrm>
            <a:off x="1488515" y="3255887"/>
            <a:ext cx="3292397" cy="954107"/>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q"/>
            </a:pPr>
            <a:r>
              <a:rPr lang="en-US" sz="1400" b="1" dirty="0">
                <a:latin typeface="Calibri"/>
                <a:ea typeface="Calibri"/>
                <a:cs typeface="Calibri"/>
              </a:rPr>
              <a:t>Wear sensible clothing</a:t>
            </a:r>
            <a:r>
              <a:rPr lang="en-US" sz="1400" dirty="0">
                <a:latin typeface="Calibri"/>
                <a:ea typeface="Calibri"/>
                <a:cs typeface="Calibri"/>
              </a:rPr>
              <a:t>, or proper  protective clothing if available. </a:t>
            </a:r>
          </a:p>
          <a:p>
            <a:r>
              <a:rPr lang="en-US" sz="1400" b="1" dirty="0">
                <a:latin typeface="Calibri"/>
                <a:ea typeface="Calibri"/>
                <a:cs typeface="Calibri"/>
              </a:rPr>
              <a:t>        C</a:t>
            </a:r>
            <a:r>
              <a:rPr lang="en-GB" sz="1400" b="1" dirty="0">
                <a:latin typeface="Calibri"/>
                <a:ea typeface="Calibri"/>
                <a:cs typeface="Calibri"/>
              </a:rPr>
              <a:t>over your mouth and nose </a:t>
            </a:r>
            <a:r>
              <a:rPr lang="en-GB" sz="1400" dirty="0">
                <a:latin typeface="Calibri"/>
                <a:ea typeface="Calibri"/>
                <a:cs typeface="Calibri"/>
              </a:rPr>
              <a:t>before</a:t>
            </a:r>
          </a:p>
          <a:p>
            <a:r>
              <a:rPr lang="en-GB" sz="1400" dirty="0">
                <a:latin typeface="Calibri"/>
                <a:ea typeface="Calibri"/>
                <a:cs typeface="Calibri"/>
              </a:rPr>
              <a:t>        entering.</a:t>
            </a:r>
            <a:endParaRPr lang="en-US" sz="1400" dirty="0">
              <a:latin typeface="Calibri"/>
              <a:ea typeface="Calibri"/>
              <a:cs typeface="Calibri"/>
            </a:endParaRPr>
          </a:p>
        </p:txBody>
      </p:sp>
      <p:sp>
        <p:nvSpPr>
          <p:cNvPr id="18" name="TextBox 17">
            <a:extLst>
              <a:ext uri="{FF2B5EF4-FFF2-40B4-BE49-F238E27FC236}">
                <a16:creationId xmlns:a16="http://schemas.microsoft.com/office/drawing/2014/main" id="{F783C00B-87AB-4242-29CF-3ABDE2B2BF4D}"/>
              </a:ext>
            </a:extLst>
          </p:cNvPr>
          <p:cNvSpPr txBox="1"/>
          <p:nvPr/>
        </p:nvSpPr>
        <p:spPr>
          <a:xfrm>
            <a:off x="1490326" y="4256282"/>
            <a:ext cx="3879726" cy="523220"/>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q"/>
            </a:pPr>
            <a:r>
              <a:rPr lang="en-US" sz="1400" b="1" dirty="0">
                <a:latin typeface="Calibri"/>
                <a:ea typeface="Calibri"/>
                <a:cs typeface="Calibri"/>
              </a:rPr>
              <a:t>Check  stability with your foot </a:t>
            </a:r>
            <a:endParaRPr lang="en-US" b="1" dirty="0">
              <a:latin typeface="Calibri"/>
              <a:ea typeface="Calibri"/>
              <a:cs typeface="Calibri"/>
            </a:endParaRPr>
          </a:p>
          <a:p>
            <a:r>
              <a:rPr lang="en-US" sz="1400" dirty="0">
                <a:latin typeface="Calibri"/>
                <a:ea typeface="Calibri"/>
                <a:cs typeface="Calibri"/>
              </a:rPr>
              <a:t>  before fully standing in a specific area.</a:t>
            </a:r>
            <a:endParaRPr lang="en-GB" sz="1400" dirty="0">
              <a:latin typeface="Aptos"/>
              <a:ea typeface="Calibri"/>
              <a:cs typeface="Calibri"/>
            </a:endParaRPr>
          </a:p>
        </p:txBody>
      </p:sp>
      <p:sp>
        <p:nvSpPr>
          <p:cNvPr id="19" name="Google Shape;71;g33a6f523f4b_13_6">
            <a:extLst>
              <a:ext uri="{FF2B5EF4-FFF2-40B4-BE49-F238E27FC236}">
                <a16:creationId xmlns:a16="http://schemas.microsoft.com/office/drawing/2014/main" id="{9A4A3F74-785E-A24F-DFA1-790BE3477F98}"/>
              </a:ext>
            </a:extLst>
          </p:cNvPr>
          <p:cNvSpPr txBox="1">
            <a:spLocks/>
          </p:cNvSpPr>
          <p:nvPr/>
        </p:nvSpPr>
        <p:spPr>
          <a:xfrm>
            <a:off x="1093532" y="217870"/>
            <a:ext cx="2938070" cy="333713"/>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2200" b="1">
                <a:solidFill>
                  <a:srgbClr val="980000"/>
                </a:solidFill>
                <a:latin typeface="Calibri" panose="020F0502020204030204" pitchFamily="34" charset="0"/>
                <a:ea typeface="Calibri" panose="020F0502020204030204" pitchFamily="34" charset="0"/>
                <a:cs typeface="Calibri" panose="020F0502020204030204" pitchFamily="34" charset="0"/>
                <a:sym typeface="Play"/>
              </a:rPr>
              <a:t>Initial Visual Inspection</a:t>
            </a:r>
            <a:endParaRPr lang="en-US" sz="220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C128D6C-39F1-1E03-112A-175FF7FA863A}"/>
              </a:ext>
            </a:extLst>
          </p:cNvPr>
          <p:cNvSpPr txBox="1"/>
          <p:nvPr/>
        </p:nvSpPr>
        <p:spPr>
          <a:xfrm>
            <a:off x="5105000" y="1296175"/>
            <a:ext cx="3350918" cy="400069"/>
          </a:xfrm>
          <a:prstGeom prst="rect">
            <a:avLst/>
          </a:prstGeom>
          <a:noFill/>
        </p:spPr>
        <p:txBody>
          <a:bodyPr wrap="square">
            <a:spAutoFit/>
          </a:bodyPr>
          <a:lstStyle>
            <a:defPPr>
              <a:defRPr lang="en-US"/>
            </a:defPPr>
            <a:lvl1pPr>
              <a:defRPr sz="2000" b="1">
                <a:solidFill>
                  <a:srgbClr val="980000"/>
                </a:solidFill>
                <a:latin typeface="Calibri" panose="020F0502020204030204" pitchFamily="34" charset="0"/>
                <a:ea typeface="Calibri" panose="020F0502020204030204" pitchFamily="34" charset="0"/>
                <a:cs typeface="Calibri" panose="020F0502020204030204" pitchFamily="34" charset="0"/>
              </a:defRPr>
            </a:lvl1pPr>
          </a:lstStyle>
          <a:p>
            <a:r>
              <a:rPr lang="en-GB"/>
              <a:t>2. Inspect walls in each room</a:t>
            </a:r>
          </a:p>
        </p:txBody>
      </p:sp>
      <p:pic>
        <p:nvPicPr>
          <p:cNvPr id="30" name="Picture 29" descr="A crack in a box&#10;&#10;AI-generated content may be incorrect.">
            <a:extLst>
              <a:ext uri="{FF2B5EF4-FFF2-40B4-BE49-F238E27FC236}">
                <a16:creationId xmlns:a16="http://schemas.microsoft.com/office/drawing/2014/main" id="{00BE6F36-A695-A9A5-F966-D30CCFF445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5667" y="2158593"/>
            <a:ext cx="1250359" cy="1006689"/>
          </a:xfrm>
          <a:prstGeom prst="rect">
            <a:avLst/>
          </a:prstGeom>
        </p:spPr>
      </p:pic>
      <p:pic>
        <p:nvPicPr>
          <p:cNvPr id="31" name="Picture 30" descr="A crack in a brick wall&#10;&#10;AI-generated content may be incorrect.">
            <a:extLst>
              <a:ext uri="{FF2B5EF4-FFF2-40B4-BE49-F238E27FC236}">
                <a16:creationId xmlns:a16="http://schemas.microsoft.com/office/drawing/2014/main" id="{54790177-EFC2-1F05-B69D-1B3E1570AFD9}"/>
              </a:ext>
            </a:extLst>
          </p:cNvPr>
          <p:cNvPicPr>
            <a:picLocks noChangeAspect="1"/>
          </p:cNvPicPr>
          <p:nvPr/>
        </p:nvPicPr>
        <p:blipFill>
          <a:blip r:embed="rId12">
            <a:extLst>
              <a:ext uri="{28A0092B-C50C-407E-A947-70E740481C1C}">
                <a14:useLocalDpi xmlns:a14="http://schemas.microsoft.com/office/drawing/2010/main" val="0"/>
              </a:ext>
            </a:extLst>
          </a:blip>
          <a:srcRect l="-1128" r="2288" b="7818"/>
          <a:stretch>
            <a:fillRect/>
          </a:stretch>
        </p:blipFill>
        <p:spPr>
          <a:xfrm>
            <a:off x="6702266" y="2201995"/>
            <a:ext cx="1405170" cy="994946"/>
          </a:xfrm>
          <a:prstGeom prst="rect">
            <a:avLst/>
          </a:prstGeom>
        </p:spPr>
      </p:pic>
      <p:sp>
        <p:nvSpPr>
          <p:cNvPr id="32" name="TextBox 31">
            <a:extLst>
              <a:ext uri="{FF2B5EF4-FFF2-40B4-BE49-F238E27FC236}">
                <a16:creationId xmlns:a16="http://schemas.microsoft.com/office/drawing/2014/main" id="{820D4203-39A2-6537-A3EC-77B5C67D59D3}"/>
              </a:ext>
            </a:extLst>
          </p:cNvPr>
          <p:cNvSpPr txBox="1"/>
          <p:nvPr/>
        </p:nvSpPr>
        <p:spPr>
          <a:xfrm>
            <a:off x="5068399" y="3160156"/>
            <a:ext cx="1553419" cy="523220"/>
          </a:xfrm>
          <a:prstGeom prst="rect">
            <a:avLst/>
          </a:prstGeom>
          <a:noFill/>
        </p:spPr>
        <p:txBody>
          <a:bodyPr wrap="square">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Wall to ceiling cracks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34583E2C-9A1E-6A76-F602-91000C0BA5DD}"/>
              </a:ext>
            </a:extLst>
          </p:cNvPr>
          <p:cNvSpPr txBox="1"/>
          <p:nvPr/>
        </p:nvSpPr>
        <p:spPr>
          <a:xfrm>
            <a:off x="6752352" y="3171060"/>
            <a:ext cx="1527834"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Diagonal Cracks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408434F4-11B1-D10C-8397-E27B5A470F72}"/>
              </a:ext>
            </a:extLst>
          </p:cNvPr>
          <p:cNvGrpSpPr/>
          <p:nvPr/>
        </p:nvGrpSpPr>
        <p:grpSpPr>
          <a:xfrm flipH="1">
            <a:off x="8232419" y="157452"/>
            <a:ext cx="1642160" cy="1936050"/>
            <a:chOff x="271714" y="6171709"/>
            <a:chExt cx="2531481" cy="2984526"/>
          </a:xfrm>
        </p:grpSpPr>
        <p:sp>
          <p:nvSpPr>
            <p:cNvPr id="42" name="Speech Bubble: Oval 41">
              <a:extLst>
                <a:ext uri="{FF2B5EF4-FFF2-40B4-BE49-F238E27FC236}">
                  <a16:creationId xmlns:a16="http://schemas.microsoft.com/office/drawing/2014/main" id="{A871D862-C93F-2FF7-D49D-6A2BB745F80E}"/>
                </a:ext>
              </a:extLst>
            </p:cNvPr>
            <p:cNvSpPr/>
            <p:nvPr/>
          </p:nvSpPr>
          <p:spPr>
            <a:xfrm>
              <a:off x="313062" y="6171709"/>
              <a:ext cx="1384793" cy="115822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pic>
          <p:nvPicPr>
            <p:cNvPr id="43" name="Picture 42" descr="A cartoon of a person with his hand on his chin&#10;&#10;AI-generated content may be incorrect.">
              <a:extLst>
                <a:ext uri="{FF2B5EF4-FFF2-40B4-BE49-F238E27FC236}">
                  <a16:creationId xmlns:a16="http://schemas.microsoft.com/office/drawing/2014/main" id="{63CC681D-7D89-5EE0-56D2-E02C595BF9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714" y="7363180"/>
              <a:ext cx="1385828" cy="1793055"/>
            </a:xfrm>
            <a:prstGeom prst="rect">
              <a:avLst/>
            </a:prstGeom>
          </p:spPr>
        </p:pic>
        <p:sp>
          <p:nvSpPr>
            <p:cNvPr id="44" name="TextBox 43">
              <a:extLst>
                <a:ext uri="{FF2B5EF4-FFF2-40B4-BE49-F238E27FC236}">
                  <a16:creationId xmlns:a16="http://schemas.microsoft.com/office/drawing/2014/main" id="{1829B7D1-AA1A-8DB5-5DA7-C57467A16C9B}"/>
                </a:ext>
              </a:extLst>
            </p:cNvPr>
            <p:cNvSpPr txBox="1"/>
            <p:nvPr/>
          </p:nvSpPr>
          <p:spPr>
            <a:xfrm>
              <a:off x="271716" y="6201762"/>
              <a:ext cx="1336005" cy="1091245"/>
            </a:xfrm>
            <a:prstGeom prst="rect">
              <a:avLst/>
            </a:prstGeom>
            <a:noFill/>
          </p:spPr>
          <p:txBody>
            <a:bodyPr wrap="square">
              <a:spAutoFit/>
            </a:bodyPr>
            <a:lstStyle>
              <a:defPPr>
                <a:defRPr lang="en-US"/>
              </a:defPPr>
              <a:lvl1pPr>
                <a:defRPr sz="1400" b="1">
                  <a:solidFill>
                    <a:schemeClr val="tx2"/>
                  </a:solidFill>
                  <a:latin typeface="Calibri"/>
                </a:defRPr>
              </a:lvl1pPr>
            </a:lstStyle>
            <a:p>
              <a:r>
                <a:rPr lang="en-GB" sz="1000" b="0">
                  <a:latin typeface="Calibri" panose="020F0502020204030204" pitchFamily="34" charset="0"/>
                  <a:ea typeface="Calibri" panose="020F0502020204030204" pitchFamily="34" charset="0"/>
                  <a:cs typeface="Calibri" panose="020F0502020204030204" pitchFamily="34" charset="0"/>
                </a:rPr>
                <a:t>Are any beams or slabs cracked or bending? </a:t>
              </a:r>
            </a:p>
          </p:txBody>
        </p:sp>
        <p:sp>
          <p:nvSpPr>
            <p:cNvPr id="61" name="Speech Bubble: Oval 60">
              <a:extLst>
                <a:ext uri="{FF2B5EF4-FFF2-40B4-BE49-F238E27FC236}">
                  <a16:creationId xmlns:a16="http://schemas.microsoft.com/office/drawing/2014/main" id="{EB31DE3A-D71F-9E78-1C5C-7AF2813DF191}"/>
                </a:ext>
              </a:extLst>
            </p:cNvPr>
            <p:cNvSpPr/>
            <p:nvPr/>
          </p:nvSpPr>
          <p:spPr>
            <a:xfrm rot="2568639">
              <a:off x="1321775" y="7251417"/>
              <a:ext cx="1481420" cy="1190655"/>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170CE04F-719C-7C82-07A7-62BF389E6996}"/>
                </a:ext>
              </a:extLst>
            </p:cNvPr>
            <p:cNvSpPr txBox="1"/>
            <p:nvPr/>
          </p:nvSpPr>
          <p:spPr>
            <a:xfrm rot="2475828">
              <a:off x="1400776" y="7440683"/>
              <a:ext cx="1352784" cy="854018"/>
            </a:xfrm>
            <a:prstGeom prst="rect">
              <a:avLst/>
            </a:prstGeom>
            <a:noFill/>
          </p:spPr>
          <p:txBody>
            <a:bodyPr wrap="square">
              <a:spAutoFit/>
            </a:bodyPr>
            <a:lstStyle>
              <a:defPPr>
                <a:defRPr lang="en-US"/>
              </a:defPPr>
              <a:lvl1pPr>
                <a:defRPr sz="1400" b="1">
                  <a:solidFill>
                    <a:schemeClr val="tx2"/>
                  </a:solidFill>
                  <a:latin typeface="Calibri"/>
                </a:defRPr>
              </a:lvl1pPr>
            </a:lstStyle>
            <a:p>
              <a:r>
                <a:rPr lang="en-GB" sz="1000" b="0">
                  <a:latin typeface="Calibri" panose="020F0502020204030204" pitchFamily="34" charset="0"/>
                  <a:ea typeface="Calibri" panose="020F0502020204030204" pitchFamily="34" charset="0"/>
                  <a:cs typeface="Calibri" panose="020F0502020204030204" pitchFamily="34" charset="0"/>
                </a:rPr>
                <a:t>Are there STRUCTURAL cracks??</a:t>
              </a:r>
            </a:p>
          </p:txBody>
        </p:sp>
      </p:grpSp>
      <p:sp>
        <p:nvSpPr>
          <p:cNvPr id="63" name="TextBox 62">
            <a:extLst>
              <a:ext uri="{FF2B5EF4-FFF2-40B4-BE49-F238E27FC236}">
                <a16:creationId xmlns:a16="http://schemas.microsoft.com/office/drawing/2014/main" id="{10D9C95F-D4CF-E452-6EAF-19E821445505}"/>
              </a:ext>
            </a:extLst>
          </p:cNvPr>
          <p:cNvSpPr txBox="1"/>
          <p:nvPr/>
        </p:nvSpPr>
        <p:spPr>
          <a:xfrm>
            <a:off x="5386164" y="1678722"/>
            <a:ext cx="4094424" cy="307777"/>
          </a:xfrm>
          <a:prstGeom prst="rect">
            <a:avLst/>
          </a:prstGeom>
          <a:noFill/>
        </p:spPr>
        <p:txBody>
          <a:bodyPr wrap="square">
            <a:spAutoFit/>
          </a:bodyPr>
          <a:lstStyle>
            <a:defPPr>
              <a:defRPr lang="en-US"/>
            </a:defPPr>
            <a:lvl1pPr>
              <a:defRPr sz="1600" i="1">
                <a:solidFill>
                  <a:srgbClr val="000000"/>
                </a:solidFill>
                <a:latin typeface="Aptos"/>
                <a:ea typeface="Calibri"/>
                <a:cs typeface="Calibri"/>
              </a:defRPr>
            </a:lvl1pPr>
          </a:lstStyle>
          <a:p>
            <a:r>
              <a:rPr lang="en-GB" sz="1400" i="0">
                <a:solidFill>
                  <a:schemeClr val="tx1"/>
                </a:solidFill>
                <a:latin typeface="Calibri" panose="020F0502020204030204" pitchFamily="34" charset="0"/>
                <a:ea typeface="Calibri" panose="020F0502020204030204" pitchFamily="34" charset="0"/>
                <a:cs typeface="Calibri" panose="020F0502020204030204" pitchFamily="34" charset="0"/>
              </a:rPr>
              <a:t>especially at corners of doors or windows</a:t>
            </a:r>
          </a:p>
        </p:txBody>
      </p:sp>
      <p:sp>
        <p:nvSpPr>
          <p:cNvPr id="64" name="TextBox 63">
            <a:extLst>
              <a:ext uri="{FF2B5EF4-FFF2-40B4-BE49-F238E27FC236}">
                <a16:creationId xmlns:a16="http://schemas.microsoft.com/office/drawing/2014/main" id="{141245CD-9762-FC01-DE7C-526230B219C6}"/>
              </a:ext>
            </a:extLst>
          </p:cNvPr>
          <p:cNvSpPr txBox="1"/>
          <p:nvPr/>
        </p:nvSpPr>
        <p:spPr>
          <a:xfrm>
            <a:off x="5386164" y="541216"/>
            <a:ext cx="317506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just"/>
            <a:r>
              <a:rPr lang="en-GB" sz="1400" b="1">
                <a:solidFill>
                  <a:schemeClr val="tx1"/>
                </a:solidFill>
                <a:latin typeface="Calibri" panose="020F0502020204030204" pitchFamily="34" charset="0"/>
                <a:ea typeface="Calibri" panose="020F0502020204030204" pitchFamily="34" charset="0"/>
                <a:cs typeface="Calibri" panose="020F0502020204030204" pitchFamily="34" charset="0"/>
              </a:rPr>
              <a:t>Consider the whole building</a:t>
            </a:r>
            <a:r>
              <a:rPr lang="en-GB" sz="140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just"/>
            <a:r>
              <a:rPr lang="en-GB" sz="1400">
                <a:solidFill>
                  <a:schemeClr val="tx1"/>
                </a:solidFill>
                <a:latin typeface="Calibri" panose="020F0502020204030204" pitchFamily="34" charset="0"/>
                <a:ea typeface="Calibri" panose="020F0502020204030204" pitchFamily="34" charset="0"/>
                <a:cs typeface="Calibri" panose="020F0502020204030204" pitchFamily="34" charset="0"/>
              </a:rPr>
              <a:t>not just the rooms you want to occupy.</a:t>
            </a:r>
          </a:p>
        </p:txBody>
      </p:sp>
      <p:sp>
        <p:nvSpPr>
          <p:cNvPr id="65" name="TextBox 64">
            <a:extLst>
              <a:ext uri="{FF2B5EF4-FFF2-40B4-BE49-F238E27FC236}">
                <a16:creationId xmlns:a16="http://schemas.microsoft.com/office/drawing/2014/main" id="{C1B4A30B-8E78-BC93-D2DF-78E15CA44E3D}"/>
              </a:ext>
            </a:extLst>
          </p:cNvPr>
          <p:cNvSpPr txBox="1"/>
          <p:nvPr/>
        </p:nvSpPr>
        <p:spPr>
          <a:xfrm>
            <a:off x="8224705" y="3158943"/>
            <a:ext cx="1499845"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Floor and ceiling cracks </a:t>
            </a:r>
          </a:p>
        </p:txBody>
      </p:sp>
      <p:sp>
        <p:nvSpPr>
          <p:cNvPr id="66" name="TextBox 65">
            <a:extLst>
              <a:ext uri="{FF2B5EF4-FFF2-40B4-BE49-F238E27FC236}">
                <a16:creationId xmlns:a16="http://schemas.microsoft.com/office/drawing/2014/main" id="{B1417DD3-5CD8-5352-539F-2666FF557184}"/>
              </a:ext>
            </a:extLst>
          </p:cNvPr>
          <p:cNvSpPr txBox="1"/>
          <p:nvPr/>
        </p:nvSpPr>
        <p:spPr>
          <a:xfrm>
            <a:off x="5067420" y="4759142"/>
            <a:ext cx="1469453" cy="738664"/>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Stairstep crack in brick or masonry</a:t>
            </a:r>
          </a:p>
        </p:txBody>
      </p:sp>
      <p:pic>
        <p:nvPicPr>
          <p:cNvPr id="67" name="Picture 66" descr="A grey brick wall with a black line&#10;&#10;AI-generated content may be incorrect.">
            <a:extLst>
              <a:ext uri="{FF2B5EF4-FFF2-40B4-BE49-F238E27FC236}">
                <a16:creationId xmlns:a16="http://schemas.microsoft.com/office/drawing/2014/main" id="{4E14B694-26AC-1011-6348-D73EA9F08EA0}"/>
              </a:ext>
            </a:extLst>
          </p:cNvPr>
          <p:cNvPicPr>
            <a:picLocks noChangeAspect="1"/>
          </p:cNvPicPr>
          <p:nvPr/>
        </p:nvPicPr>
        <p:blipFill>
          <a:blip r:embed="rId14"/>
          <a:stretch>
            <a:fillRect/>
          </a:stretch>
        </p:blipFill>
        <p:spPr>
          <a:xfrm>
            <a:off x="5193657" y="4005318"/>
            <a:ext cx="1118408" cy="689791"/>
          </a:xfrm>
          <a:prstGeom prst="rect">
            <a:avLst/>
          </a:prstGeom>
        </p:spPr>
      </p:pic>
      <p:pic>
        <p:nvPicPr>
          <p:cNvPr id="68" name="Picture 67" descr="A crack in a wall&#10;&#10;AI-generated content may be incorrect.">
            <a:extLst>
              <a:ext uri="{FF2B5EF4-FFF2-40B4-BE49-F238E27FC236}">
                <a16:creationId xmlns:a16="http://schemas.microsoft.com/office/drawing/2014/main" id="{FD3CA465-0882-B7ED-A0A0-0253BFD3A2A7}"/>
              </a:ext>
            </a:extLst>
          </p:cNvPr>
          <p:cNvPicPr>
            <a:picLocks noChangeAspect="1"/>
          </p:cNvPicPr>
          <p:nvPr/>
        </p:nvPicPr>
        <p:blipFill>
          <a:blip r:embed="rId15"/>
          <a:stretch>
            <a:fillRect/>
          </a:stretch>
        </p:blipFill>
        <p:spPr>
          <a:xfrm>
            <a:off x="8406771" y="2419665"/>
            <a:ext cx="1073817" cy="672956"/>
          </a:xfrm>
          <a:prstGeom prst="rect">
            <a:avLst/>
          </a:prstGeom>
        </p:spPr>
      </p:pic>
      <p:pic>
        <p:nvPicPr>
          <p:cNvPr id="69" name="Picture 68" descr="A broken screen with a crack in the wall&#10;&#10;AI-generated content may be incorrect.">
            <a:extLst>
              <a:ext uri="{FF2B5EF4-FFF2-40B4-BE49-F238E27FC236}">
                <a16:creationId xmlns:a16="http://schemas.microsoft.com/office/drawing/2014/main" id="{7516D07A-439F-17CE-0A2D-D6339AAF3DA4}"/>
              </a:ext>
            </a:extLst>
          </p:cNvPr>
          <p:cNvPicPr>
            <a:picLocks noChangeAspect="1"/>
          </p:cNvPicPr>
          <p:nvPr/>
        </p:nvPicPr>
        <p:blipFill>
          <a:blip r:embed="rId16"/>
          <a:srcRect l="6311" t="-4701" r="57004" b="1305"/>
          <a:stretch>
            <a:fillRect/>
          </a:stretch>
        </p:blipFill>
        <p:spPr>
          <a:xfrm>
            <a:off x="6914633" y="3788337"/>
            <a:ext cx="923656" cy="971100"/>
          </a:xfrm>
          <a:prstGeom prst="rect">
            <a:avLst/>
          </a:prstGeom>
        </p:spPr>
      </p:pic>
      <p:sp>
        <p:nvSpPr>
          <p:cNvPr id="70" name="TextBox 69">
            <a:extLst>
              <a:ext uri="{FF2B5EF4-FFF2-40B4-BE49-F238E27FC236}">
                <a16:creationId xmlns:a16="http://schemas.microsoft.com/office/drawing/2014/main" id="{01C78747-1D07-0E61-54C3-77ECF22DD326}"/>
              </a:ext>
            </a:extLst>
          </p:cNvPr>
          <p:cNvSpPr txBox="1"/>
          <p:nvPr/>
        </p:nvSpPr>
        <p:spPr>
          <a:xfrm>
            <a:off x="6843673" y="4759583"/>
            <a:ext cx="1229874"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Bowed wall</a:t>
            </a:r>
          </a:p>
        </p:txBody>
      </p:sp>
      <p:sp>
        <p:nvSpPr>
          <p:cNvPr id="73" name="Slide Number Placeholder 56">
            <a:extLst>
              <a:ext uri="{FF2B5EF4-FFF2-40B4-BE49-F238E27FC236}">
                <a16:creationId xmlns:a16="http://schemas.microsoft.com/office/drawing/2014/main" id="{8FB6085B-8591-5831-E985-8F1A0DD110FC}"/>
              </a:ext>
            </a:extLst>
          </p:cNvPr>
          <p:cNvSpPr>
            <a:spLocks noGrp="1"/>
          </p:cNvSpPr>
          <p:nvPr>
            <p:ph type="sldNum" sz="quarter" idx="12"/>
          </p:nvPr>
        </p:nvSpPr>
        <p:spPr>
          <a:xfrm>
            <a:off x="9543755" y="6336560"/>
            <a:ext cx="290132" cy="527403"/>
          </a:xfrm>
          <a:solidFill>
            <a:srgbClr val="980000"/>
          </a:solidFill>
        </p:spPr>
        <p:txBody>
          <a:bodyPr vert="horz" lIns="91440" tIns="45720" rIns="91440" bIns="45720" rtlCol="0" anchor="ctr"/>
          <a:lstStyle/>
          <a:p>
            <a:r>
              <a:rPr lang="en-GB" sz="900">
                <a:solidFill>
                  <a:schemeClr val="bg1"/>
                </a:solidFill>
                <a:latin typeface="Calibri" panose="020F0502020204030204" pitchFamily="34" charset="0"/>
                <a:ea typeface="Calibri" panose="020F0502020204030204" pitchFamily="34" charset="0"/>
                <a:cs typeface="Calibri" panose="020F0502020204030204" pitchFamily="34" charset="0"/>
              </a:rPr>
              <a:t>3</a:t>
            </a:r>
          </a:p>
        </p:txBody>
      </p:sp>
      <p:cxnSp>
        <p:nvCxnSpPr>
          <p:cNvPr id="75" name="Straight Connector 74">
            <a:extLst>
              <a:ext uri="{FF2B5EF4-FFF2-40B4-BE49-F238E27FC236}">
                <a16:creationId xmlns:a16="http://schemas.microsoft.com/office/drawing/2014/main" id="{2B215A2A-6BD4-9B63-BC9B-4DF36BA4CB77}"/>
              </a:ext>
            </a:extLst>
          </p:cNvPr>
          <p:cNvCxnSpPr>
            <a:cxnSpLocks/>
          </p:cNvCxnSpPr>
          <p:nvPr/>
        </p:nvCxnSpPr>
        <p:spPr>
          <a:xfrm>
            <a:off x="4952382"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6" name="Slide Number Placeholder 56">
            <a:extLst>
              <a:ext uri="{FF2B5EF4-FFF2-40B4-BE49-F238E27FC236}">
                <a16:creationId xmlns:a16="http://schemas.microsoft.com/office/drawing/2014/main" id="{2214E361-031B-8918-F1E5-6A0DD310D4EB}"/>
              </a:ext>
            </a:extLst>
          </p:cNvPr>
          <p:cNvSpPr txBox="1">
            <a:spLocks/>
          </p:cNvSpPr>
          <p:nvPr/>
        </p:nvSpPr>
        <p:spPr>
          <a:xfrm>
            <a:off x="4604443" y="6336560"/>
            <a:ext cx="290132" cy="527403"/>
          </a:xfrm>
          <a:prstGeom prst="rect">
            <a:avLst/>
          </a:prstGeom>
          <a:solidFill>
            <a:srgbClr val="980000"/>
          </a:solidFill>
        </p:spPr>
        <p:txBody>
          <a:bodyPr vert="horz" lIns="91440" tIns="45720" rIns="91440" bIns="45720" rtlCol="0" anchor="ctr"/>
          <a:lstStyle>
            <a:defPPr>
              <a:defRPr lang="en-US"/>
            </a:defPPr>
            <a:lvl1pPr algn="r">
              <a:defRPr sz="12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0EA680-D336-4FF7-8B7A-9848BB0A1C32}" type="slidenum">
              <a:rPr lang="en-GB" sz="900" smtClean="0">
                <a:latin typeface="Calibri" panose="020F0502020204030204" pitchFamily="34" charset="0"/>
                <a:ea typeface="Calibri" panose="020F0502020204030204" pitchFamily="34" charset="0"/>
                <a:cs typeface="Calibri" panose="020F0502020204030204" pitchFamily="34" charset="0"/>
              </a:rPr>
              <a:pPr/>
              <a:t>2</a:t>
            </a:fld>
            <a:endParaRPr lang="en-GB" sz="900">
              <a:latin typeface="Calibri" panose="020F0502020204030204" pitchFamily="34" charset="0"/>
              <a:ea typeface="Calibri" panose="020F0502020204030204" pitchFamily="34" charset="0"/>
              <a:cs typeface="Calibri" panose="020F0502020204030204" pitchFamily="34" charset="0"/>
            </a:endParaRPr>
          </a:p>
        </p:txBody>
      </p:sp>
      <p:cxnSp>
        <p:nvCxnSpPr>
          <p:cNvPr id="78" name="Straight Connector 77">
            <a:extLst>
              <a:ext uri="{FF2B5EF4-FFF2-40B4-BE49-F238E27FC236}">
                <a16:creationId xmlns:a16="http://schemas.microsoft.com/office/drawing/2014/main" id="{0B726919-907D-6873-AF46-D647B5E3CEC0}"/>
              </a:ext>
            </a:extLst>
          </p:cNvPr>
          <p:cNvCxnSpPr>
            <a:cxnSpLocks/>
          </p:cNvCxnSpPr>
          <p:nvPr/>
        </p:nvCxnSpPr>
        <p:spPr>
          <a:xfrm>
            <a:off x="3545"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3EF1C5E-3205-C8F2-E6AF-AAFEE40E7064}"/>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04446F18-9931-0393-4811-62600557D383}"/>
              </a:ext>
            </a:extLst>
          </p:cNvPr>
          <p:cNvSpPr txBox="1"/>
          <p:nvPr/>
        </p:nvSpPr>
        <p:spPr>
          <a:xfrm>
            <a:off x="5109245" y="136334"/>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1. Check ceiling &amp; beam</a:t>
            </a:r>
          </a:p>
        </p:txBody>
      </p:sp>
      <p:sp>
        <p:nvSpPr>
          <p:cNvPr id="83" name="Rectangle 82">
            <a:extLst>
              <a:ext uri="{FF2B5EF4-FFF2-40B4-BE49-F238E27FC236}">
                <a16:creationId xmlns:a16="http://schemas.microsoft.com/office/drawing/2014/main" id="{84CB0569-B04B-C299-0E48-B91E51513654}"/>
              </a:ext>
            </a:extLst>
          </p:cNvPr>
          <p:cNvSpPr/>
          <p:nvPr/>
        </p:nvSpPr>
        <p:spPr>
          <a:xfrm>
            <a:off x="5129255" y="5407451"/>
            <a:ext cx="4438756" cy="863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Carefully inspect the ceiling, columns, beams, and walls. Do not occupy the space unless you are certain it is structurally safe.</a:t>
            </a:r>
          </a:p>
        </p:txBody>
      </p:sp>
      <p:cxnSp>
        <p:nvCxnSpPr>
          <p:cNvPr id="85" name="Straight Connector 84">
            <a:extLst>
              <a:ext uri="{FF2B5EF4-FFF2-40B4-BE49-F238E27FC236}">
                <a16:creationId xmlns:a16="http://schemas.microsoft.com/office/drawing/2014/main" id="{223ABC58-84DF-7D1D-9B44-10546911E152}"/>
              </a:ext>
            </a:extLst>
          </p:cNvPr>
          <p:cNvCxnSpPr>
            <a:cxnSpLocks/>
          </p:cNvCxnSpPr>
          <p:nvPr/>
        </p:nvCxnSpPr>
        <p:spPr>
          <a:xfrm>
            <a:off x="4956898" y="1670844"/>
            <a:ext cx="34178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0CBDD0E-9DF1-10A0-0E41-0672B22D318B}"/>
              </a:ext>
            </a:extLst>
          </p:cNvPr>
          <p:cNvCxnSpPr>
            <a:cxnSpLocks/>
          </p:cNvCxnSpPr>
          <p:nvPr/>
        </p:nvCxnSpPr>
        <p:spPr>
          <a:xfrm>
            <a:off x="4952665"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F7B6BD3-5564-50BC-3C1F-31F88D6A2DDA}"/>
              </a:ext>
            </a:extLst>
          </p:cNvPr>
          <p:cNvCxnSpPr>
            <a:cxnSpLocks/>
          </p:cNvCxnSpPr>
          <p:nvPr/>
        </p:nvCxnSpPr>
        <p:spPr>
          <a:xfrm>
            <a:off x="13070" y="2554801"/>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5C11F1E3-51C0-B9E5-BE1B-1C40084E5896}"/>
              </a:ext>
            </a:extLst>
          </p:cNvPr>
          <p:cNvSpPr txBox="1"/>
          <p:nvPr/>
        </p:nvSpPr>
        <p:spPr>
          <a:xfrm>
            <a:off x="1563396" y="559113"/>
            <a:ext cx="3037725" cy="1600438"/>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marL="285750" indent="-285750" algn="just">
              <a:buFont typeface="Calibri" panose="020F0502020204030204" pitchFamily="34" charset="0"/>
              <a:buChar char="x"/>
            </a:pPr>
            <a:r>
              <a:rPr lang="en-US" sz="1400" b="1">
                <a:solidFill>
                  <a:schemeClr val="accent1"/>
                </a:solidFill>
                <a:ea typeface="Calibri"/>
                <a:cs typeface="Calibri"/>
              </a:rPr>
              <a:t>Do not touch unidentified objects, they may be unexploded ordnance, </a:t>
            </a:r>
            <a:r>
              <a:rPr lang="en-US" sz="1400">
                <a:solidFill>
                  <a:schemeClr val="accent1"/>
                </a:solidFill>
                <a:ea typeface="Calibri"/>
                <a:cs typeface="Calibri"/>
              </a:rPr>
              <a:t>and ensure your family, including children, are warned not to approach or handle them.</a:t>
            </a:r>
            <a:endParaRPr lang="en-US">
              <a:solidFill>
                <a:schemeClr val="accent1"/>
              </a:solidFill>
              <a:ea typeface="Calibri"/>
              <a:cs typeface="Calibri"/>
            </a:endParaRPr>
          </a:p>
          <a:p>
            <a:pPr marL="285750" indent="-285750" algn="just">
              <a:buFont typeface="Wingdings" panose="05000000000000000000" pitchFamily="2" charset="2"/>
              <a:buChar char="ü"/>
            </a:pPr>
            <a:r>
              <a:rPr lang="en-GB" sz="1400" b="1">
                <a:solidFill>
                  <a:schemeClr val="accent1"/>
                </a:solidFill>
                <a:ea typeface="Calibri"/>
                <a:cs typeface="Calibri"/>
              </a:rPr>
              <a:t>Contact Civil Defence to inform of the unexploded ordnance. </a:t>
            </a:r>
          </a:p>
        </p:txBody>
      </p:sp>
      <p:pic>
        <p:nvPicPr>
          <p:cNvPr id="2" name="Picture 1" descr="A drawing of a hand touching a hand&#10;&#10;AI-generated content may be incorrect.">
            <a:extLst>
              <a:ext uri="{FF2B5EF4-FFF2-40B4-BE49-F238E27FC236}">
                <a16:creationId xmlns:a16="http://schemas.microsoft.com/office/drawing/2014/main" id="{C3124F1F-8241-601D-4554-444B4F6C3800}"/>
              </a:ext>
            </a:extLst>
          </p:cNvPr>
          <p:cNvPicPr>
            <a:picLocks noChangeAspect="1"/>
          </p:cNvPicPr>
          <p:nvPr/>
        </p:nvPicPr>
        <p:blipFill>
          <a:blip r:embed="rId17"/>
          <a:srcRect t="14622" r="11344" b="13209"/>
          <a:stretch>
            <a:fillRect/>
          </a:stretch>
        </p:blipFill>
        <p:spPr>
          <a:xfrm>
            <a:off x="313331" y="642221"/>
            <a:ext cx="1255274" cy="921227"/>
          </a:xfrm>
          <a:prstGeom prst="rect">
            <a:avLst/>
          </a:prstGeom>
        </p:spPr>
      </p:pic>
      <p:pic>
        <p:nvPicPr>
          <p:cNvPr id="3" name="Picture 2" descr="A yellow triangle with a black background&#10;&#10;AI-generated content may be incorrect.">
            <a:extLst>
              <a:ext uri="{FF2B5EF4-FFF2-40B4-BE49-F238E27FC236}">
                <a16:creationId xmlns:a16="http://schemas.microsoft.com/office/drawing/2014/main" id="{C4697F58-0F75-DFD8-02A3-B73B9CA8ABE0}"/>
              </a:ext>
            </a:extLst>
          </p:cNvPr>
          <p:cNvPicPr>
            <a:picLocks noChangeAspect="1"/>
          </p:cNvPicPr>
          <p:nvPr/>
        </p:nvPicPr>
        <p:blipFill>
          <a:blip r:embed="rId18"/>
          <a:stretch>
            <a:fillRect/>
          </a:stretch>
        </p:blipFill>
        <p:spPr>
          <a:xfrm>
            <a:off x="742131" y="1295031"/>
            <a:ext cx="723578" cy="669697"/>
          </a:xfrm>
          <a:prstGeom prst="rect">
            <a:avLst/>
          </a:prstGeom>
        </p:spPr>
      </p:pic>
      <p:sp>
        <p:nvSpPr>
          <p:cNvPr id="4" name="TextBox 3">
            <a:extLst>
              <a:ext uri="{FF2B5EF4-FFF2-40B4-BE49-F238E27FC236}">
                <a16:creationId xmlns:a16="http://schemas.microsoft.com/office/drawing/2014/main" id="{19CC65DF-5318-772A-6462-3967CB78D475}"/>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4CC785-C914-642B-A8DD-4353D2BC0BA6}"/>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5C0E38B-F6FF-537B-4BC9-12960ABC57E6}"/>
              </a:ext>
            </a:extLst>
          </p:cNvPr>
          <p:cNvPicPr>
            <a:picLocks noChangeAspect="1"/>
          </p:cNvPicPr>
          <p:nvPr/>
        </p:nvPicPr>
        <p:blipFill>
          <a:blip r:embed="rId19"/>
          <a:stretch>
            <a:fillRect/>
          </a:stretch>
        </p:blipFill>
        <p:spPr>
          <a:xfrm>
            <a:off x="8439301" y="3718256"/>
            <a:ext cx="364034" cy="1111262"/>
          </a:xfrm>
          <a:prstGeom prst="rect">
            <a:avLst/>
          </a:prstGeom>
        </p:spPr>
      </p:pic>
      <p:sp>
        <p:nvSpPr>
          <p:cNvPr id="11" name="TextBox 10">
            <a:extLst>
              <a:ext uri="{FF2B5EF4-FFF2-40B4-BE49-F238E27FC236}">
                <a16:creationId xmlns:a16="http://schemas.microsoft.com/office/drawing/2014/main" id="{1C8B7304-0EB8-8BB4-7E06-5AD33D9A296B}"/>
              </a:ext>
            </a:extLst>
          </p:cNvPr>
          <p:cNvSpPr txBox="1"/>
          <p:nvPr/>
        </p:nvSpPr>
        <p:spPr>
          <a:xfrm>
            <a:off x="8190884" y="4761006"/>
            <a:ext cx="1229874" cy="738664"/>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Cracked or shifted column</a:t>
            </a:r>
          </a:p>
        </p:txBody>
      </p:sp>
      <p:pic>
        <p:nvPicPr>
          <p:cNvPr id="15" name="Picture 14" descr="A white box with a crack in it&#10;&#10;AI-generated content may be incorrect.">
            <a:extLst>
              <a:ext uri="{FF2B5EF4-FFF2-40B4-BE49-F238E27FC236}">
                <a16:creationId xmlns:a16="http://schemas.microsoft.com/office/drawing/2014/main" id="{9D95D086-BCC6-E6FD-70C3-B21CDEF4D46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38857" y="3689835"/>
            <a:ext cx="364034" cy="1111262"/>
          </a:xfrm>
          <a:prstGeom prst="rect">
            <a:avLst/>
          </a:prstGeom>
        </p:spPr>
      </p:pic>
    </p:spTree>
    <p:extLst>
      <p:ext uri="{BB962C8B-B14F-4D97-AF65-F5344CB8AC3E}">
        <p14:creationId xmlns:p14="http://schemas.microsoft.com/office/powerpoint/2010/main" val="228859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67047-A7FE-8F6B-1D59-2A59E4F3A6FB}"/>
            </a:ext>
          </a:extLst>
        </p:cNvPr>
        <p:cNvGrpSpPr/>
        <p:nvPr/>
      </p:nvGrpSpPr>
      <p:grpSpPr>
        <a:xfrm>
          <a:off x="0" y="0"/>
          <a:ext cx="0" cy="0"/>
          <a:chOff x="0" y="0"/>
          <a:chExt cx="0" cy="0"/>
        </a:xfrm>
      </p:grpSpPr>
      <p:sp>
        <p:nvSpPr>
          <p:cNvPr id="73" name="Slide Number Placeholder 56">
            <a:extLst>
              <a:ext uri="{FF2B5EF4-FFF2-40B4-BE49-F238E27FC236}">
                <a16:creationId xmlns:a16="http://schemas.microsoft.com/office/drawing/2014/main" id="{48CE84F5-643B-4812-2C62-FB923ECE7B81}"/>
              </a:ext>
            </a:extLst>
          </p:cNvPr>
          <p:cNvSpPr>
            <a:spLocks noGrp="1"/>
          </p:cNvSpPr>
          <p:nvPr>
            <p:ph type="sldNum" sz="quarter" idx="12"/>
          </p:nvPr>
        </p:nvSpPr>
        <p:spPr>
          <a:xfrm>
            <a:off x="9543755" y="6336560"/>
            <a:ext cx="290132" cy="527403"/>
          </a:xfrm>
          <a:solidFill>
            <a:srgbClr val="980000"/>
          </a:solidFill>
        </p:spPr>
        <p:txBody>
          <a:bodyPr/>
          <a:lstStyle/>
          <a:p>
            <a:r>
              <a:rPr lang="en-GB" sz="900">
                <a:solidFill>
                  <a:schemeClr val="bg1"/>
                </a:solidFill>
                <a:latin typeface="Calibri" panose="020F0502020204030204" pitchFamily="34" charset="0"/>
                <a:ea typeface="Calibri" panose="020F0502020204030204" pitchFamily="34" charset="0"/>
                <a:cs typeface="Calibri" panose="020F0502020204030204" pitchFamily="34" charset="0"/>
              </a:rPr>
              <a:t>5</a:t>
            </a:r>
          </a:p>
        </p:txBody>
      </p:sp>
      <p:cxnSp>
        <p:nvCxnSpPr>
          <p:cNvPr id="75" name="Straight Connector 74">
            <a:extLst>
              <a:ext uri="{FF2B5EF4-FFF2-40B4-BE49-F238E27FC236}">
                <a16:creationId xmlns:a16="http://schemas.microsoft.com/office/drawing/2014/main" id="{9286BA22-338A-03B3-3F53-596A8B5E45C1}"/>
              </a:ext>
            </a:extLst>
          </p:cNvPr>
          <p:cNvCxnSpPr>
            <a:cxnSpLocks/>
          </p:cNvCxnSpPr>
          <p:nvPr/>
        </p:nvCxnSpPr>
        <p:spPr>
          <a:xfrm>
            <a:off x="4952382"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6" name="Slide Number Placeholder 56">
            <a:extLst>
              <a:ext uri="{FF2B5EF4-FFF2-40B4-BE49-F238E27FC236}">
                <a16:creationId xmlns:a16="http://schemas.microsoft.com/office/drawing/2014/main" id="{E22796F6-7238-930B-6F9C-830344311079}"/>
              </a:ext>
            </a:extLst>
          </p:cNvPr>
          <p:cNvSpPr txBox="1">
            <a:spLocks/>
          </p:cNvSpPr>
          <p:nvPr/>
        </p:nvSpPr>
        <p:spPr>
          <a:xfrm>
            <a:off x="4604443" y="6336560"/>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latin typeface="Calibri" panose="020F0502020204030204" pitchFamily="34" charset="0"/>
                <a:ea typeface="Calibri" panose="020F0502020204030204" pitchFamily="34" charset="0"/>
                <a:cs typeface="Calibri" panose="020F0502020204030204" pitchFamily="34" charset="0"/>
              </a:rPr>
              <a:t>4</a:t>
            </a:r>
            <a:endParaRPr lang="en-GB" sz="9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8" name="Straight Connector 77">
            <a:extLst>
              <a:ext uri="{FF2B5EF4-FFF2-40B4-BE49-F238E27FC236}">
                <a16:creationId xmlns:a16="http://schemas.microsoft.com/office/drawing/2014/main" id="{79A20C96-758C-936A-3309-35073DF44025}"/>
              </a:ext>
            </a:extLst>
          </p:cNvPr>
          <p:cNvCxnSpPr>
            <a:cxnSpLocks/>
          </p:cNvCxnSpPr>
          <p:nvPr/>
        </p:nvCxnSpPr>
        <p:spPr>
          <a:xfrm>
            <a:off x="3545"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1993861-3D37-514D-05D9-574727442170}"/>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69F46370-DDEB-3C3F-8ED2-3359EAE6B527}"/>
              </a:ext>
            </a:extLst>
          </p:cNvPr>
          <p:cNvSpPr/>
          <p:nvPr/>
        </p:nvSpPr>
        <p:spPr>
          <a:xfrm>
            <a:off x="5246010" y="699738"/>
            <a:ext cx="4268453" cy="1837226"/>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cartoon of a door with a crack in it&#10;&#10;AI-generated content may be incorrect.">
            <a:extLst>
              <a:ext uri="{FF2B5EF4-FFF2-40B4-BE49-F238E27FC236}">
                <a16:creationId xmlns:a16="http://schemas.microsoft.com/office/drawing/2014/main" id="{B1668F65-F29F-C8D6-7957-87BC2B486A2B}"/>
              </a:ext>
            </a:extLst>
          </p:cNvPr>
          <p:cNvPicPr>
            <a:picLocks noChangeAspect="1"/>
          </p:cNvPicPr>
          <p:nvPr/>
        </p:nvPicPr>
        <p:blipFill>
          <a:blip r:embed="rId4"/>
          <a:stretch>
            <a:fillRect/>
          </a:stretch>
        </p:blipFill>
        <p:spPr>
          <a:xfrm>
            <a:off x="7495191" y="4199957"/>
            <a:ext cx="1959261" cy="1965726"/>
          </a:xfrm>
          <a:prstGeom prst="rect">
            <a:avLst/>
          </a:prstGeom>
        </p:spPr>
      </p:pic>
      <p:sp>
        <p:nvSpPr>
          <p:cNvPr id="25" name="TextBox 24">
            <a:extLst>
              <a:ext uri="{FF2B5EF4-FFF2-40B4-BE49-F238E27FC236}">
                <a16:creationId xmlns:a16="http://schemas.microsoft.com/office/drawing/2014/main" id="{646D4BE7-AA70-A002-53A5-A2E2ABB454D2}"/>
              </a:ext>
            </a:extLst>
          </p:cNvPr>
          <p:cNvSpPr txBox="1"/>
          <p:nvPr/>
        </p:nvSpPr>
        <p:spPr>
          <a:xfrm>
            <a:off x="5251558" y="4484005"/>
            <a:ext cx="2515547" cy="965992"/>
          </a:xfrm>
          <a:prstGeom prst="rect">
            <a:avLst/>
          </a:prstGeom>
          <a:noFill/>
        </p:spPr>
        <p:txBody>
          <a:bodyPr wrap="square">
            <a:spAutoFit/>
          </a:bodyPr>
          <a:lstStyle>
            <a:defPPr>
              <a:defRPr lang="en-US"/>
            </a:defPPr>
            <a:lvl1pPr algn="ctr">
              <a:defRPr sz="1400">
                <a:solidFill>
                  <a:schemeClr val="accent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GB"/>
              <a:t>Badly fitting doors (e.g. a door that jams or doesn’t fit its frame) can be a </a:t>
            </a:r>
            <a:r>
              <a:rPr lang="en-GB" b="1"/>
              <a:t>sign the building has shifted.   </a:t>
            </a:r>
          </a:p>
        </p:txBody>
      </p:sp>
      <p:pic>
        <p:nvPicPr>
          <p:cNvPr id="33" name="Picture 32" descr="A yellow triangle sign with a exclamation mark&#10;&#10;AI-generated content may be incorrect.">
            <a:extLst>
              <a:ext uri="{FF2B5EF4-FFF2-40B4-BE49-F238E27FC236}">
                <a16:creationId xmlns:a16="http://schemas.microsoft.com/office/drawing/2014/main" id="{51C03C72-25B7-C427-2793-88CBB9F96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489" y="5193186"/>
            <a:ext cx="769852" cy="646331"/>
          </a:xfrm>
          <a:prstGeom prst="rect">
            <a:avLst/>
          </a:prstGeom>
        </p:spPr>
      </p:pic>
      <p:sp>
        <p:nvSpPr>
          <p:cNvPr id="72" name="Freeform 14">
            <a:extLst>
              <a:ext uri="{FF2B5EF4-FFF2-40B4-BE49-F238E27FC236}">
                <a16:creationId xmlns:a16="http://schemas.microsoft.com/office/drawing/2014/main" id="{DA117A31-4675-D56F-E3EF-3805CA07FA25}"/>
              </a:ext>
            </a:extLst>
          </p:cNvPr>
          <p:cNvSpPr/>
          <p:nvPr/>
        </p:nvSpPr>
        <p:spPr>
          <a:xfrm>
            <a:off x="8069876" y="891173"/>
            <a:ext cx="881074" cy="1658491"/>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82" name="Group 81">
            <a:extLst>
              <a:ext uri="{FF2B5EF4-FFF2-40B4-BE49-F238E27FC236}">
                <a16:creationId xmlns:a16="http://schemas.microsoft.com/office/drawing/2014/main" id="{7E293BD0-DC08-CC96-813A-C80A7F7EBCDC}"/>
              </a:ext>
            </a:extLst>
          </p:cNvPr>
          <p:cNvGrpSpPr/>
          <p:nvPr/>
        </p:nvGrpSpPr>
        <p:grpSpPr>
          <a:xfrm>
            <a:off x="5793261" y="968215"/>
            <a:ext cx="735157" cy="958570"/>
            <a:chOff x="424686" y="5731149"/>
            <a:chExt cx="1037191" cy="1352391"/>
          </a:xfrm>
        </p:grpSpPr>
        <p:sp>
          <p:nvSpPr>
            <p:cNvPr id="84" name="Freeform 12">
              <a:extLst>
                <a:ext uri="{FF2B5EF4-FFF2-40B4-BE49-F238E27FC236}">
                  <a16:creationId xmlns:a16="http://schemas.microsoft.com/office/drawing/2014/main" id="{33686F62-A8EE-4DAA-4766-76144E37791C}"/>
                </a:ext>
              </a:extLst>
            </p:cNvPr>
            <p:cNvSpPr/>
            <p:nvPr/>
          </p:nvSpPr>
          <p:spPr>
            <a:xfrm>
              <a:off x="491537" y="5731149"/>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6" name="Explosion: 14 Points 85">
              <a:extLst>
                <a:ext uri="{FF2B5EF4-FFF2-40B4-BE49-F238E27FC236}">
                  <a16:creationId xmlns:a16="http://schemas.microsoft.com/office/drawing/2014/main" id="{BA7393C6-266F-721F-C5D8-A67EFC4BED56}"/>
                </a:ext>
              </a:extLst>
            </p:cNvPr>
            <p:cNvSpPr/>
            <p:nvPr/>
          </p:nvSpPr>
          <p:spPr>
            <a:xfrm>
              <a:off x="629799" y="5913568"/>
              <a:ext cx="756190" cy="901928"/>
            </a:xfrm>
            <a:prstGeom prst="irregularSeal2">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Lightning Bolt 87">
              <a:extLst>
                <a:ext uri="{FF2B5EF4-FFF2-40B4-BE49-F238E27FC236}">
                  <a16:creationId xmlns:a16="http://schemas.microsoft.com/office/drawing/2014/main" id="{ACF7718B-48D2-C8AC-567A-034F4A15A561}"/>
                </a:ext>
              </a:extLst>
            </p:cNvPr>
            <p:cNvSpPr/>
            <p:nvPr/>
          </p:nvSpPr>
          <p:spPr>
            <a:xfrm>
              <a:off x="703351" y="6503723"/>
              <a:ext cx="756189" cy="579817"/>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Lightning Bolt 88">
              <a:extLst>
                <a:ext uri="{FF2B5EF4-FFF2-40B4-BE49-F238E27FC236}">
                  <a16:creationId xmlns:a16="http://schemas.microsoft.com/office/drawing/2014/main" id="{ECD92966-54BB-0305-7B08-26BAE4640701}"/>
                </a:ext>
              </a:extLst>
            </p:cNvPr>
            <p:cNvSpPr/>
            <p:nvPr/>
          </p:nvSpPr>
          <p:spPr>
            <a:xfrm rot="4589051">
              <a:off x="444491" y="5729811"/>
              <a:ext cx="507267" cy="546878"/>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ADE38351-2935-DF21-0E3C-86CE0616DA89}"/>
              </a:ext>
            </a:extLst>
          </p:cNvPr>
          <p:cNvSpPr txBox="1"/>
          <p:nvPr/>
        </p:nvSpPr>
        <p:spPr>
          <a:xfrm>
            <a:off x="145879" y="136334"/>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3. Check floors &amp; roof</a:t>
            </a:r>
          </a:p>
        </p:txBody>
      </p:sp>
      <p:cxnSp>
        <p:nvCxnSpPr>
          <p:cNvPr id="97" name="Straight Connector 96">
            <a:extLst>
              <a:ext uri="{FF2B5EF4-FFF2-40B4-BE49-F238E27FC236}">
                <a16:creationId xmlns:a16="http://schemas.microsoft.com/office/drawing/2014/main" id="{E06DCE1C-7C63-3CDE-0E84-8FC0F6635B5B}"/>
              </a:ext>
            </a:extLst>
          </p:cNvPr>
          <p:cNvCxnSpPr>
            <a:cxnSpLocks/>
          </p:cNvCxnSpPr>
          <p:nvPr/>
        </p:nvCxnSpPr>
        <p:spPr>
          <a:xfrm>
            <a:off x="-10701"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99" name="Group 98">
            <a:extLst>
              <a:ext uri="{FF2B5EF4-FFF2-40B4-BE49-F238E27FC236}">
                <a16:creationId xmlns:a16="http://schemas.microsoft.com/office/drawing/2014/main" id="{1ABC6734-4E20-2429-0598-5D77A5A5806C}"/>
              </a:ext>
            </a:extLst>
          </p:cNvPr>
          <p:cNvGrpSpPr/>
          <p:nvPr/>
        </p:nvGrpSpPr>
        <p:grpSpPr>
          <a:xfrm>
            <a:off x="43321" y="610960"/>
            <a:ext cx="1100824" cy="1954719"/>
            <a:chOff x="-8056535" y="-694677"/>
            <a:chExt cx="1633959" cy="2901398"/>
          </a:xfrm>
        </p:grpSpPr>
        <p:sp>
          <p:nvSpPr>
            <p:cNvPr id="100" name="Speech Bubble: Oval 99">
              <a:extLst>
                <a:ext uri="{FF2B5EF4-FFF2-40B4-BE49-F238E27FC236}">
                  <a16:creationId xmlns:a16="http://schemas.microsoft.com/office/drawing/2014/main" id="{C202BFCB-7583-AC74-3B48-D59DF0706D31}"/>
                </a:ext>
              </a:extLst>
            </p:cNvPr>
            <p:cNvSpPr/>
            <p:nvPr/>
          </p:nvSpPr>
          <p:spPr>
            <a:xfrm>
              <a:off x="-7807369" y="-694677"/>
              <a:ext cx="1384793" cy="115822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descr="A cartoon of a person with his hand on his chin&#10;&#10;AI-generated content may be incorrect.">
              <a:extLst>
                <a:ext uri="{FF2B5EF4-FFF2-40B4-BE49-F238E27FC236}">
                  <a16:creationId xmlns:a16="http://schemas.microsoft.com/office/drawing/2014/main" id="{47F95B53-EA3D-58D0-FC24-0DD861549C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6535" y="413667"/>
              <a:ext cx="1385829" cy="1793054"/>
            </a:xfrm>
            <a:prstGeom prst="rect">
              <a:avLst/>
            </a:prstGeom>
          </p:spPr>
        </p:pic>
        <p:sp>
          <p:nvSpPr>
            <p:cNvPr id="102" name="TextBox 101">
              <a:extLst>
                <a:ext uri="{FF2B5EF4-FFF2-40B4-BE49-F238E27FC236}">
                  <a16:creationId xmlns:a16="http://schemas.microsoft.com/office/drawing/2014/main" id="{E06ECBBC-7F7F-A8C0-EA96-98D25DD0C720}"/>
                </a:ext>
              </a:extLst>
            </p:cNvPr>
            <p:cNvSpPr txBox="1"/>
            <p:nvPr/>
          </p:nvSpPr>
          <p:spPr>
            <a:xfrm>
              <a:off x="-7604322" y="-672203"/>
              <a:ext cx="1181746" cy="1073196"/>
            </a:xfrm>
            <a:prstGeom prst="rect">
              <a:avLst/>
            </a:prstGeom>
            <a:noFill/>
          </p:spPr>
          <p:txBody>
            <a:bodyPr wrap="square">
              <a:spAutoFit/>
            </a:bodyPr>
            <a:lstStyle>
              <a:defPPr>
                <a:defRPr lang="en-US"/>
              </a:defPPr>
              <a:lvl1pPr>
                <a:defRPr sz="1400" b="1">
                  <a:solidFill>
                    <a:schemeClr val="tx2"/>
                  </a:solidFill>
                  <a:latin typeface="Calibri"/>
                </a:defRPr>
              </a:lvl1pPr>
            </a:lstStyle>
            <a:p>
              <a:r>
                <a:rPr lang="en-GB" sz="1050" b="0"/>
                <a:t>Do the floors feel soft? Or sagging? </a:t>
              </a:r>
            </a:p>
          </p:txBody>
        </p:sp>
      </p:grpSp>
      <p:grpSp>
        <p:nvGrpSpPr>
          <p:cNvPr id="111" name="Group 110">
            <a:extLst>
              <a:ext uri="{FF2B5EF4-FFF2-40B4-BE49-F238E27FC236}">
                <a16:creationId xmlns:a16="http://schemas.microsoft.com/office/drawing/2014/main" id="{71CBDA48-D9F2-ED0D-2632-3A9F16614679}"/>
              </a:ext>
            </a:extLst>
          </p:cNvPr>
          <p:cNvGrpSpPr/>
          <p:nvPr/>
        </p:nvGrpSpPr>
        <p:grpSpPr>
          <a:xfrm>
            <a:off x="1304131" y="1062249"/>
            <a:ext cx="3300311" cy="1046391"/>
            <a:chOff x="1385801" y="1024070"/>
            <a:chExt cx="4152873" cy="1316702"/>
          </a:xfrm>
        </p:grpSpPr>
        <p:pic>
          <p:nvPicPr>
            <p:cNvPr id="103" name="Picture 102" descr="A cartoon of a corner&#10;&#10;AI-generated content may be incorrect.">
              <a:extLst>
                <a:ext uri="{FF2B5EF4-FFF2-40B4-BE49-F238E27FC236}">
                  <a16:creationId xmlns:a16="http://schemas.microsoft.com/office/drawing/2014/main" id="{21912AF6-4745-9C64-9E16-A0B9ACE31730}"/>
                </a:ext>
              </a:extLst>
            </p:cNvPr>
            <p:cNvPicPr>
              <a:picLocks noChangeAspect="1"/>
            </p:cNvPicPr>
            <p:nvPr/>
          </p:nvPicPr>
          <p:blipFill>
            <a:blip r:embed="rId11"/>
            <a:stretch>
              <a:fillRect/>
            </a:stretch>
          </p:blipFill>
          <p:spPr>
            <a:xfrm>
              <a:off x="1385801" y="1024070"/>
              <a:ext cx="2079638" cy="1316702"/>
            </a:xfrm>
            <a:prstGeom prst="rect">
              <a:avLst/>
            </a:prstGeom>
          </p:spPr>
        </p:pic>
        <p:pic>
          <p:nvPicPr>
            <p:cNvPr id="104" name="Picture 103" descr="A cartoon of a person&amp;#39;s feet&#10;&#10;AI-generated content may be incorrect.">
              <a:extLst>
                <a:ext uri="{FF2B5EF4-FFF2-40B4-BE49-F238E27FC236}">
                  <a16:creationId xmlns:a16="http://schemas.microsoft.com/office/drawing/2014/main" id="{48BD7CFD-1D1F-B7D9-99C0-A01C6A07C53A}"/>
                </a:ext>
              </a:extLst>
            </p:cNvPr>
            <p:cNvPicPr>
              <a:picLocks noChangeAspect="1"/>
            </p:cNvPicPr>
            <p:nvPr/>
          </p:nvPicPr>
          <p:blipFill>
            <a:blip r:embed="rId12"/>
            <a:stretch>
              <a:fillRect/>
            </a:stretch>
          </p:blipFill>
          <p:spPr>
            <a:xfrm>
              <a:off x="3542547" y="1028400"/>
              <a:ext cx="1996127" cy="1308043"/>
            </a:xfrm>
            <a:prstGeom prst="rect">
              <a:avLst/>
            </a:prstGeom>
          </p:spPr>
        </p:pic>
        <p:pic>
          <p:nvPicPr>
            <p:cNvPr id="105" name="Picture 104" descr="A red x on a black background&#10;&#10;AI-generated content may be incorrect.">
              <a:extLst>
                <a:ext uri="{FF2B5EF4-FFF2-40B4-BE49-F238E27FC236}">
                  <a16:creationId xmlns:a16="http://schemas.microsoft.com/office/drawing/2014/main" id="{9B73B053-412E-896A-37D2-9FA1386274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6524" y="1086892"/>
              <a:ext cx="509988" cy="509988"/>
            </a:xfrm>
            <a:prstGeom prst="rect">
              <a:avLst/>
            </a:prstGeom>
          </p:spPr>
        </p:pic>
        <p:pic>
          <p:nvPicPr>
            <p:cNvPr id="106" name="Picture 105" descr="A red x on a black background&#10;&#10;AI-generated content may be incorrect.">
              <a:extLst>
                <a:ext uri="{FF2B5EF4-FFF2-40B4-BE49-F238E27FC236}">
                  <a16:creationId xmlns:a16="http://schemas.microsoft.com/office/drawing/2014/main" id="{A7B1C7EC-E601-81EF-7978-E087F711FC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8621" y="1081718"/>
              <a:ext cx="509988" cy="509988"/>
            </a:xfrm>
            <a:prstGeom prst="rect">
              <a:avLst/>
            </a:prstGeom>
          </p:spPr>
        </p:pic>
        <mc:AlternateContent xmlns:mc="http://schemas.openxmlformats.org/markup-compatibility/2006" xmlns:p14="http://schemas.microsoft.com/office/powerpoint/2010/main">
          <mc:Choice Requires="p14">
            <p:contentPart p14:bwMode="auto" r:id="rId14">
              <p14:nvContentPartPr>
                <p14:cNvPr id="107" name="Ink 106">
                  <a:extLst>
                    <a:ext uri="{FF2B5EF4-FFF2-40B4-BE49-F238E27FC236}">
                      <a16:creationId xmlns:a16="http://schemas.microsoft.com/office/drawing/2014/main" id="{12576943-3E72-8FBE-1577-3BDC12EF8070}"/>
                    </a:ext>
                  </a:extLst>
                </p14:cNvPr>
                <p14:cNvContentPartPr/>
                <p14:nvPr/>
              </p14:nvContentPartPr>
              <p14:xfrm>
                <a:off x="1496723" y="1837343"/>
                <a:ext cx="869040" cy="198720"/>
              </p14:xfrm>
            </p:contentPart>
          </mc:Choice>
          <mc:Fallback xmlns="">
            <p:pic>
              <p:nvPicPr>
                <p:cNvPr id="107" name="Ink 106">
                  <a:extLst>
                    <a:ext uri="{FF2B5EF4-FFF2-40B4-BE49-F238E27FC236}">
                      <a16:creationId xmlns:a16="http://schemas.microsoft.com/office/drawing/2014/main" id="{12576943-3E72-8FBE-1577-3BDC12EF8070}"/>
                    </a:ext>
                  </a:extLst>
                </p:cNvPr>
                <p:cNvPicPr/>
                <p:nvPr/>
              </p:nvPicPr>
              <p:blipFill>
                <a:blip r:embed="rId15"/>
                <a:stretch>
                  <a:fillRect/>
                </a:stretch>
              </p:blipFill>
              <p:spPr>
                <a:xfrm>
                  <a:off x="1428794" y="1701233"/>
                  <a:ext cx="1004445" cy="47048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8" name="Ink 107">
                  <a:extLst>
                    <a:ext uri="{FF2B5EF4-FFF2-40B4-BE49-F238E27FC236}">
                      <a16:creationId xmlns:a16="http://schemas.microsoft.com/office/drawing/2014/main" id="{9BD57BC8-2738-DAD9-1084-BB7837CC4280}"/>
                    </a:ext>
                  </a:extLst>
                </p14:cNvPr>
                <p14:cNvContentPartPr/>
                <p14:nvPr/>
              </p14:nvContentPartPr>
              <p14:xfrm>
                <a:off x="2431283" y="1822583"/>
                <a:ext cx="973800" cy="246240"/>
              </p14:xfrm>
            </p:contentPart>
          </mc:Choice>
          <mc:Fallback xmlns="">
            <p:pic>
              <p:nvPicPr>
                <p:cNvPr id="108" name="Ink 107">
                  <a:extLst>
                    <a:ext uri="{FF2B5EF4-FFF2-40B4-BE49-F238E27FC236}">
                      <a16:creationId xmlns:a16="http://schemas.microsoft.com/office/drawing/2014/main" id="{9BD57BC8-2738-DAD9-1084-BB7837CC4280}"/>
                    </a:ext>
                  </a:extLst>
                </p:cNvPr>
                <p:cNvPicPr/>
                <p:nvPr/>
              </p:nvPicPr>
              <p:blipFill>
                <a:blip r:embed="rId17"/>
                <a:stretch>
                  <a:fillRect/>
                </a:stretch>
              </p:blipFill>
              <p:spPr>
                <a:xfrm>
                  <a:off x="2363375" y="1686539"/>
                  <a:ext cx="1109163" cy="51787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9" name="Ink 108">
                  <a:extLst>
                    <a:ext uri="{FF2B5EF4-FFF2-40B4-BE49-F238E27FC236}">
                      <a16:creationId xmlns:a16="http://schemas.microsoft.com/office/drawing/2014/main" id="{13B46759-2EBB-0A80-B6C7-712FE013C6A7}"/>
                    </a:ext>
                  </a:extLst>
                </p14:cNvPr>
                <p14:cNvContentPartPr/>
                <p14:nvPr/>
              </p14:nvContentPartPr>
              <p14:xfrm>
                <a:off x="2415790" y="1084076"/>
                <a:ext cx="720" cy="635040"/>
              </p14:xfrm>
            </p:contentPart>
          </mc:Choice>
          <mc:Fallback xmlns="">
            <p:pic>
              <p:nvPicPr>
                <p:cNvPr id="109" name="Ink 108">
                  <a:extLst>
                    <a:ext uri="{FF2B5EF4-FFF2-40B4-BE49-F238E27FC236}">
                      <a16:creationId xmlns:a16="http://schemas.microsoft.com/office/drawing/2014/main" id="{13B46759-2EBB-0A80-B6C7-712FE013C6A7}"/>
                    </a:ext>
                  </a:extLst>
                </p:cNvPr>
                <p:cNvPicPr/>
                <p:nvPr/>
              </p:nvPicPr>
              <p:blipFill>
                <a:blip r:embed="rId19"/>
                <a:stretch>
                  <a:fillRect/>
                </a:stretch>
              </p:blipFill>
              <p:spPr>
                <a:xfrm>
                  <a:off x="2307790" y="948190"/>
                  <a:ext cx="216000" cy="90635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0" name="Ink 109">
                  <a:extLst>
                    <a:ext uri="{FF2B5EF4-FFF2-40B4-BE49-F238E27FC236}">
                      <a16:creationId xmlns:a16="http://schemas.microsoft.com/office/drawing/2014/main" id="{49C8E8B8-E74F-46B9-7FED-2E767BDAF7BF}"/>
                    </a:ext>
                  </a:extLst>
                </p14:cNvPr>
                <p14:cNvContentPartPr/>
                <p14:nvPr/>
              </p14:nvContentPartPr>
              <p14:xfrm>
                <a:off x="4372030" y="2083076"/>
                <a:ext cx="1117800" cy="720"/>
              </p14:xfrm>
            </p:contentPart>
          </mc:Choice>
          <mc:Fallback xmlns="">
            <p:pic>
              <p:nvPicPr>
                <p:cNvPr id="110" name="Ink 109">
                  <a:extLst>
                    <a:ext uri="{FF2B5EF4-FFF2-40B4-BE49-F238E27FC236}">
                      <a16:creationId xmlns:a16="http://schemas.microsoft.com/office/drawing/2014/main" id="{49C8E8B8-E74F-46B9-7FED-2E767BDAF7BF}"/>
                    </a:ext>
                  </a:extLst>
                </p:cNvPr>
                <p:cNvPicPr/>
                <p:nvPr/>
              </p:nvPicPr>
              <p:blipFill>
                <a:blip r:embed="rId21"/>
                <a:stretch>
                  <a:fillRect/>
                </a:stretch>
              </p:blipFill>
              <p:spPr>
                <a:xfrm>
                  <a:off x="4304092" y="1867076"/>
                  <a:ext cx="1253222" cy="432000"/>
                </a:xfrm>
                <a:prstGeom prst="rect">
                  <a:avLst/>
                </a:prstGeom>
              </p:spPr>
            </p:pic>
          </mc:Fallback>
        </mc:AlternateContent>
      </p:grpSp>
      <p:sp>
        <p:nvSpPr>
          <p:cNvPr id="113" name="TextBox 112">
            <a:extLst>
              <a:ext uri="{FF2B5EF4-FFF2-40B4-BE49-F238E27FC236}">
                <a16:creationId xmlns:a16="http://schemas.microsoft.com/office/drawing/2014/main" id="{8C80239C-B622-0FC1-BB3A-DF7B6F67CE53}"/>
              </a:ext>
            </a:extLst>
          </p:cNvPr>
          <p:cNvSpPr txBox="1"/>
          <p:nvPr/>
        </p:nvSpPr>
        <p:spPr>
          <a:xfrm>
            <a:off x="890833" y="2157935"/>
            <a:ext cx="4131996" cy="523220"/>
          </a:xfrm>
          <a:prstGeom prst="rect">
            <a:avLst/>
          </a:prstGeom>
          <a:noFill/>
        </p:spPr>
        <p:txBody>
          <a:bodyPr wrap="square">
            <a:spAutoFit/>
          </a:bodyPr>
          <a:lstStyle/>
          <a:p>
            <a:pPr algn="ctr"/>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They could collapse or crumble further if stepped on. </a:t>
            </a:r>
          </a:p>
          <a:p>
            <a:pPr algn="ctr"/>
            <a:r>
              <a:rPr lang="en-GB" sz="1400">
                <a:solidFill>
                  <a:schemeClr val="accent1"/>
                </a:solidFill>
                <a:latin typeface="Calibri" panose="020F0502020204030204" pitchFamily="34" charset="0"/>
                <a:ea typeface="Calibri" panose="020F0502020204030204" pitchFamily="34" charset="0"/>
                <a:cs typeface="Calibri" panose="020F0502020204030204" pitchFamily="34" charset="0"/>
              </a:rPr>
              <a:t>Proceed only if you are confident that it is safe.</a:t>
            </a:r>
          </a:p>
        </p:txBody>
      </p:sp>
      <p:sp>
        <p:nvSpPr>
          <p:cNvPr id="116" name="TextBox 115">
            <a:extLst>
              <a:ext uri="{FF2B5EF4-FFF2-40B4-BE49-F238E27FC236}">
                <a16:creationId xmlns:a16="http://schemas.microsoft.com/office/drawing/2014/main" id="{11019742-3935-1431-0152-AFC6BA1B21D2}"/>
              </a:ext>
            </a:extLst>
          </p:cNvPr>
          <p:cNvSpPr txBox="1"/>
          <p:nvPr/>
        </p:nvSpPr>
        <p:spPr>
          <a:xfrm>
            <a:off x="1216140" y="787319"/>
            <a:ext cx="2346465" cy="307777"/>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ea typeface="Calibri"/>
                <a:cs typeface="Calibri"/>
              </a:rPr>
              <a:t>Floor and wall gaps </a:t>
            </a:r>
            <a:endParaRPr lang="en-US" sz="1400">
              <a:solidFill>
                <a:schemeClr val="tx1"/>
              </a:solidFill>
            </a:endParaRPr>
          </a:p>
        </p:txBody>
      </p:sp>
      <p:sp>
        <p:nvSpPr>
          <p:cNvPr id="117" name="TextBox 116">
            <a:extLst>
              <a:ext uri="{FF2B5EF4-FFF2-40B4-BE49-F238E27FC236}">
                <a16:creationId xmlns:a16="http://schemas.microsoft.com/office/drawing/2014/main" id="{54196EAD-5A9C-8BDC-C0FD-045DB7E3C33B}"/>
              </a:ext>
            </a:extLst>
          </p:cNvPr>
          <p:cNvSpPr txBox="1"/>
          <p:nvPr/>
        </p:nvSpPr>
        <p:spPr>
          <a:xfrm>
            <a:off x="3028865" y="797511"/>
            <a:ext cx="2346465" cy="307777"/>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buFont typeface="Wingdings" panose="05000000000000000000" pitchFamily="2" charset="2"/>
              <a:buChar char="q"/>
            </a:pPr>
            <a:r>
              <a:rPr lang="en-US" sz="1400">
                <a:solidFill>
                  <a:schemeClr val="tx1"/>
                </a:solidFill>
                <a:ea typeface="Calibri"/>
                <a:cs typeface="Calibri"/>
              </a:rPr>
              <a:t>Sagging floors </a:t>
            </a:r>
            <a:endParaRPr lang="en-US" sz="1400">
              <a:solidFill>
                <a:schemeClr val="tx1"/>
              </a:solidFill>
            </a:endParaRPr>
          </a:p>
        </p:txBody>
      </p:sp>
      <p:sp>
        <p:nvSpPr>
          <p:cNvPr id="122" name="TextBox 121">
            <a:extLst>
              <a:ext uri="{FF2B5EF4-FFF2-40B4-BE49-F238E27FC236}">
                <a16:creationId xmlns:a16="http://schemas.microsoft.com/office/drawing/2014/main" id="{C34BEBE7-3957-7D17-01F0-B5776D7198EF}"/>
              </a:ext>
            </a:extLst>
          </p:cNvPr>
          <p:cNvSpPr txBox="1"/>
          <p:nvPr/>
        </p:nvSpPr>
        <p:spPr>
          <a:xfrm>
            <a:off x="146586" y="2929481"/>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4. Check stairs</a:t>
            </a:r>
          </a:p>
        </p:txBody>
      </p:sp>
      <p:cxnSp>
        <p:nvCxnSpPr>
          <p:cNvPr id="123" name="Straight Connector 122">
            <a:extLst>
              <a:ext uri="{FF2B5EF4-FFF2-40B4-BE49-F238E27FC236}">
                <a16:creationId xmlns:a16="http://schemas.microsoft.com/office/drawing/2014/main" id="{EEEACBF8-38F5-8F73-EF30-4A0CDAEF2C88}"/>
              </a:ext>
            </a:extLst>
          </p:cNvPr>
          <p:cNvCxnSpPr>
            <a:cxnSpLocks/>
          </p:cNvCxnSpPr>
          <p:nvPr/>
        </p:nvCxnSpPr>
        <p:spPr>
          <a:xfrm>
            <a:off x="-9994" y="3305295"/>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7C8B9825-CB81-A24A-1E53-63675CFAF954}"/>
              </a:ext>
            </a:extLst>
          </p:cNvPr>
          <p:cNvSpPr txBox="1"/>
          <p:nvPr/>
        </p:nvSpPr>
        <p:spPr>
          <a:xfrm>
            <a:off x="2673038" y="3657898"/>
            <a:ext cx="1780009" cy="477054"/>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solidFill>
                  <a:srgbClr val="424242"/>
                </a:solidFill>
                <a:effectLst/>
                <a:latin typeface="Calibri" panose="020F0502020204030204" pitchFamily="34" charset="0"/>
                <a:ea typeface="Calibri" panose="020F0502020204030204" pitchFamily="34" charset="0"/>
                <a:cs typeface="Calibri" panose="020F0502020204030204" pitchFamily="34" charset="0"/>
              </a:rPr>
              <a:t>Loose or broken steps.</a:t>
            </a:r>
          </a:p>
        </p:txBody>
      </p:sp>
      <p:sp>
        <p:nvSpPr>
          <p:cNvPr id="131" name="TextBox 130">
            <a:extLst>
              <a:ext uri="{FF2B5EF4-FFF2-40B4-BE49-F238E27FC236}">
                <a16:creationId xmlns:a16="http://schemas.microsoft.com/office/drawing/2014/main" id="{DCCF1287-4A73-49B3-1AC8-1990C3CBE465}"/>
              </a:ext>
            </a:extLst>
          </p:cNvPr>
          <p:cNvSpPr txBox="1"/>
          <p:nvPr/>
        </p:nvSpPr>
        <p:spPr>
          <a:xfrm>
            <a:off x="2684931" y="4105024"/>
            <a:ext cx="2255449" cy="477054"/>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solidFill>
                  <a:srgbClr val="424242"/>
                </a:solidFill>
                <a:effectLst/>
                <a:latin typeface="Calibri" panose="020F0502020204030204" pitchFamily="34" charset="0"/>
                <a:ea typeface="Calibri" panose="020F0502020204030204" pitchFamily="34" charset="0"/>
                <a:cs typeface="Calibri" panose="020F0502020204030204" pitchFamily="34" charset="0"/>
              </a:rPr>
              <a:t>Cracks in the stair structure or supports.</a:t>
            </a:r>
          </a:p>
        </p:txBody>
      </p:sp>
      <p:sp>
        <p:nvSpPr>
          <p:cNvPr id="132" name="TextBox 131">
            <a:extLst>
              <a:ext uri="{FF2B5EF4-FFF2-40B4-BE49-F238E27FC236}">
                <a16:creationId xmlns:a16="http://schemas.microsoft.com/office/drawing/2014/main" id="{AECD0412-B8F2-08E5-2127-19101EAB4CF1}"/>
              </a:ext>
            </a:extLst>
          </p:cNvPr>
          <p:cNvSpPr txBox="1"/>
          <p:nvPr/>
        </p:nvSpPr>
        <p:spPr>
          <a:xfrm>
            <a:off x="2688325" y="4660357"/>
            <a:ext cx="1770963" cy="478208"/>
          </a:xfrm>
          <a:prstGeom prst="rect">
            <a:avLst/>
          </a:prstGeom>
          <a:noFill/>
        </p:spPr>
        <p:txBody>
          <a:bodyPr wrap="square" lIns="91440" tIns="45720" rIns="91440" bIns="45720" anchor="t">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solidFill>
                  <a:srgbClr val="424242"/>
                </a:solidFill>
                <a:effectLst/>
                <a:latin typeface="Calibri" panose="020F0502020204030204" pitchFamily="34" charset="0"/>
                <a:ea typeface="Calibri" panose="020F0502020204030204" pitchFamily="34" charset="0"/>
                <a:cs typeface="Calibri" panose="020F0502020204030204" pitchFamily="34" charset="0"/>
              </a:rPr>
              <a:t>Signs of shifting or tilting.</a:t>
            </a:r>
            <a:endParaRPr lang="en-US"/>
          </a:p>
        </p:txBody>
      </p:sp>
      <p:sp>
        <p:nvSpPr>
          <p:cNvPr id="143" name="TextBox 142">
            <a:extLst>
              <a:ext uri="{FF2B5EF4-FFF2-40B4-BE49-F238E27FC236}">
                <a16:creationId xmlns:a16="http://schemas.microsoft.com/office/drawing/2014/main" id="{0A9A71D7-5CE5-B777-C0FD-8BD2FEA24128}"/>
              </a:ext>
            </a:extLst>
          </p:cNvPr>
          <p:cNvSpPr txBox="1"/>
          <p:nvPr/>
        </p:nvSpPr>
        <p:spPr>
          <a:xfrm>
            <a:off x="144109" y="5262582"/>
            <a:ext cx="4579833" cy="738664"/>
          </a:xfrm>
          <a:prstGeom prst="rect">
            <a:avLst/>
          </a:prstGeom>
          <a:noFill/>
        </p:spPr>
        <p:txBody>
          <a:bodyPr wrap="square">
            <a:spAutoFit/>
          </a:bodyPr>
          <a:lstStyle>
            <a:defPPr>
              <a:defRPr lang="en-US"/>
            </a:defPPr>
            <a:lvl1pPr algn="ctr">
              <a:defRPr sz="140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algn="just"/>
            <a:r>
              <a:rPr lang="en-GB" b="1"/>
              <a:t>Clear debris carefully, </a:t>
            </a:r>
            <a:r>
              <a:rPr lang="en-GB"/>
              <a:t>as they may pose a tripping hazard.</a:t>
            </a:r>
          </a:p>
          <a:p>
            <a:pPr algn="just"/>
            <a:r>
              <a:rPr lang="en-GB" b="1"/>
              <a:t>Avoid stairs lead to upper floors </a:t>
            </a:r>
            <a:r>
              <a:rPr lang="en-GB"/>
              <a:t>of the building with visible damage</a:t>
            </a:r>
          </a:p>
        </p:txBody>
      </p:sp>
      <p:grpSp>
        <p:nvGrpSpPr>
          <p:cNvPr id="3" name="Group 2">
            <a:extLst>
              <a:ext uri="{FF2B5EF4-FFF2-40B4-BE49-F238E27FC236}">
                <a16:creationId xmlns:a16="http://schemas.microsoft.com/office/drawing/2014/main" id="{CFC82971-538B-2B4D-AE4D-E953803CCC01}"/>
              </a:ext>
            </a:extLst>
          </p:cNvPr>
          <p:cNvGrpSpPr/>
          <p:nvPr/>
        </p:nvGrpSpPr>
        <p:grpSpPr>
          <a:xfrm>
            <a:off x="93957" y="3592619"/>
            <a:ext cx="2470795" cy="1540039"/>
            <a:chOff x="239623" y="3512332"/>
            <a:chExt cx="2244848" cy="1349870"/>
          </a:xfrm>
        </p:grpSpPr>
        <p:pic>
          <p:nvPicPr>
            <p:cNvPr id="35" name="Picture 34" descr="A broken stone wall with a warning sign&#10;&#10;AI-generated content may be incorrect.">
              <a:extLst>
                <a:ext uri="{FF2B5EF4-FFF2-40B4-BE49-F238E27FC236}">
                  <a16:creationId xmlns:a16="http://schemas.microsoft.com/office/drawing/2014/main" id="{C0124FAA-786D-BDB2-9C6D-0C637D5F0B1A}"/>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2109" b="82031" l="10059" r="90527">
                          <a14:foregroundMark x1="71680" y1="12109" x2="90527" y2="67188"/>
                          <a14:backgroundMark x1="14258" y1="80566" x2="34863" y2="79199"/>
                        </a14:backgroundRemoval>
                      </a14:imgEffect>
                    </a14:imgLayer>
                  </a14:imgProps>
                </a:ext>
              </a:extLst>
            </a:blip>
            <a:srcRect l="131" t="9759" r="-828" b="9878"/>
            <a:stretch>
              <a:fillRect/>
            </a:stretch>
          </p:blipFill>
          <p:spPr>
            <a:xfrm>
              <a:off x="870125" y="3512332"/>
              <a:ext cx="1614346" cy="1349870"/>
            </a:xfrm>
            <a:prstGeom prst="rect">
              <a:avLst/>
            </a:prstGeom>
          </p:spPr>
        </p:pic>
        <p:pic>
          <p:nvPicPr>
            <p:cNvPr id="141" name="Picture 140" descr="A shovel and pile of dirt&#10;&#10;AI-generated content may be incorrect.">
              <a:extLst>
                <a:ext uri="{FF2B5EF4-FFF2-40B4-BE49-F238E27FC236}">
                  <a16:creationId xmlns:a16="http://schemas.microsoft.com/office/drawing/2014/main" id="{92BD40B2-A90D-A136-516A-D70C872E8E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3093" y="3796380"/>
              <a:ext cx="1062206" cy="1062206"/>
            </a:xfrm>
            <a:prstGeom prst="rect">
              <a:avLst/>
            </a:prstGeom>
          </p:spPr>
        </p:pic>
        <p:pic>
          <p:nvPicPr>
            <p:cNvPr id="1026" name="Picture 2" descr="Caution stairs warning sign - Health and Safety Signs">
              <a:extLst>
                <a:ext uri="{FF2B5EF4-FFF2-40B4-BE49-F238E27FC236}">
                  <a16:creationId xmlns:a16="http://schemas.microsoft.com/office/drawing/2014/main" id="{7EEF82B8-A57E-70E9-D28A-F024208A05C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6370" b="60068" l="8827" r="89964">
                          <a14:foregroundMark x1="12878" y1="57204" x2="68440" y2="50876"/>
                          <a14:foregroundMark x1="68440" y1="50876" x2="55018" y2="13040"/>
                          <a14:foregroundMark x1="55018" y1="13040" x2="8827" y2="60068"/>
                        </a14:backgroundRemoval>
                      </a14:imgEffect>
                    </a14:imgLayer>
                  </a14:imgProps>
                </a:ext>
                <a:ext uri="{28A0092B-C50C-407E-A947-70E740481C1C}">
                  <a14:useLocalDpi xmlns:a14="http://schemas.microsoft.com/office/drawing/2010/main" val="0"/>
                </a:ext>
              </a:extLst>
            </a:blip>
            <a:srcRect b="35906"/>
            <a:stretch>
              <a:fillRect/>
            </a:stretch>
          </p:blipFill>
          <p:spPr bwMode="auto">
            <a:xfrm>
              <a:off x="239623" y="3596589"/>
              <a:ext cx="1066079" cy="948596"/>
            </a:xfrm>
            <a:prstGeom prst="rect">
              <a:avLst/>
            </a:prstGeom>
            <a:noFill/>
            <a:extLst>
              <a:ext uri="{909E8E84-426E-40DD-AFC4-6F175D3DCCD1}">
                <a14:hiddenFill xmlns:a14="http://schemas.microsoft.com/office/drawing/2010/main">
                  <a:solidFill>
                    <a:srgbClr val="FFFFFF"/>
                  </a:solidFill>
                </a14:hiddenFill>
              </a:ext>
            </a:extLst>
          </p:spPr>
        </p:pic>
      </p:grpSp>
      <p:sp>
        <p:nvSpPr>
          <p:cNvPr id="145" name="TextBox 144">
            <a:extLst>
              <a:ext uri="{FF2B5EF4-FFF2-40B4-BE49-F238E27FC236}">
                <a16:creationId xmlns:a16="http://schemas.microsoft.com/office/drawing/2014/main" id="{3A711E83-B402-6596-F6BA-3280C9092BFB}"/>
              </a:ext>
            </a:extLst>
          </p:cNvPr>
          <p:cNvSpPr txBox="1"/>
          <p:nvPr/>
        </p:nvSpPr>
        <p:spPr>
          <a:xfrm>
            <a:off x="5107416" y="131120"/>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5. Check doors &amp; windows</a:t>
            </a:r>
          </a:p>
        </p:txBody>
      </p:sp>
      <p:cxnSp>
        <p:nvCxnSpPr>
          <p:cNvPr id="146" name="Straight Connector 145">
            <a:extLst>
              <a:ext uri="{FF2B5EF4-FFF2-40B4-BE49-F238E27FC236}">
                <a16:creationId xmlns:a16="http://schemas.microsoft.com/office/drawing/2014/main" id="{3F7BFE89-A014-6481-44A2-F472A252342A}"/>
              </a:ext>
            </a:extLst>
          </p:cNvPr>
          <p:cNvCxnSpPr>
            <a:cxnSpLocks/>
          </p:cNvCxnSpPr>
          <p:nvPr/>
        </p:nvCxnSpPr>
        <p:spPr>
          <a:xfrm>
            <a:off x="4950836" y="506934"/>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25BF96C0-1247-CBDA-9C8D-57C90D27DDEA}"/>
              </a:ext>
            </a:extLst>
          </p:cNvPr>
          <p:cNvSpPr txBox="1"/>
          <p:nvPr/>
        </p:nvSpPr>
        <p:spPr>
          <a:xfrm>
            <a:off x="5239401" y="2671666"/>
            <a:ext cx="4485011" cy="1361911"/>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effectLst/>
                <a:latin typeface="Calibri" panose="020F0502020204030204" pitchFamily="34" charset="0"/>
                <a:ea typeface="Calibri" panose="020F0502020204030204" pitchFamily="34" charset="0"/>
                <a:cs typeface="Calibri" panose="020F0502020204030204" pitchFamily="34" charset="0"/>
              </a:rPr>
              <a:t>Cracked or shattered glass or wood.</a:t>
            </a:r>
          </a:p>
          <a:p>
            <a:pPr marL="285750" indent="-285750" algn="l">
              <a:lnSpc>
                <a:spcPts val="1500"/>
              </a:lnSpc>
              <a:spcBef>
                <a:spcPts val="300"/>
              </a:spcBef>
              <a:spcAft>
                <a:spcPts val="300"/>
              </a:spcAft>
              <a:buFont typeface="Wingdings" panose="05000000000000000000" pitchFamily="2" charset="2"/>
              <a:buChar char="q"/>
            </a:pPr>
            <a:r>
              <a:rPr lang="en-GB" sz="1400" b="0" i="0">
                <a:effectLst/>
                <a:latin typeface="Calibri" panose="020F0502020204030204" pitchFamily="34" charset="0"/>
                <a:ea typeface="Calibri" panose="020F0502020204030204" pitchFamily="34" charset="0"/>
                <a:cs typeface="Calibri" panose="020F0502020204030204" pitchFamily="34" charset="0"/>
              </a:rPr>
              <a:t>Loose or hanging frames.</a:t>
            </a:r>
          </a:p>
          <a:p>
            <a:pPr marL="285750" indent="-285750">
              <a:lnSpc>
                <a:spcPts val="1500"/>
              </a:lnSpc>
              <a:spcBef>
                <a:spcPts val="300"/>
              </a:spcBef>
              <a:spcAft>
                <a:spcPts val="300"/>
              </a:spcAft>
              <a:buFont typeface="Wingdings" panose="05000000000000000000" pitchFamily="2" charset="2"/>
              <a:buChar char="q"/>
            </a:pPr>
            <a:r>
              <a:rPr lang="en-GB" sz="1400">
                <a:latin typeface="Calibri" panose="020F0502020204030204" pitchFamily="34" charset="0"/>
                <a:ea typeface="Calibri" panose="020F0502020204030204" pitchFamily="34" charset="0"/>
                <a:cs typeface="Calibri" panose="020F0502020204030204" pitchFamily="34" charset="0"/>
              </a:rPr>
              <a:t>Difficulty opening or closing.</a:t>
            </a:r>
            <a:endParaRPr lang="en-GB" sz="1400" b="0" i="0">
              <a:effectLst/>
              <a:latin typeface="Calibri" panose="020F0502020204030204" pitchFamily="34" charset="0"/>
              <a:ea typeface="Calibri" panose="020F0502020204030204" pitchFamily="34" charset="0"/>
              <a:cs typeface="Calibri" panose="020F0502020204030204" pitchFamily="34" charset="0"/>
            </a:endParaRPr>
          </a:p>
          <a:p>
            <a:pPr marL="285750" indent="-285750" algn="l">
              <a:lnSpc>
                <a:spcPts val="1500"/>
              </a:lnSpc>
              <a:spcBef>
                <a:spcPts val="300"/>
              </a:spcBef>
              <a:spcAft>
                <a:spcPts val="300"/>
              </a:spcAft>
              <a:buFont typeface="Wingdings" panose="05000000000000000000" pitchFamily="2" charset="2"/>
              <a:buChar char="q"/>
            </a:pPr>
            <a:r>
              <a:rPr lang="en-GB" sz="1400" b="0" i="0">
                <a:effectLst/>
                <a:latin typeface="Calibri" panose="020F0502020204030204" pitchFamily="34" charset="0"/>
                <a:ea typeface="Calibri" panose="020F0502020204030204" pitchFamily="34" charset="0"/>
                <a:cs typeface="Calibri" panose="020F0502020204030204" pitchFamily="34" charset="0"/>
              </a:rPr>
              <a:t>Sharp edges or debris around openings.</a:t>
            </a:r>
          </a:p>
          <a:p>
            <a:pPr marL="285750" indent="-285750" algn="l">
              <a:lnSpc>
                <a:spcPts val="1500"/>
              </a:lnSpc>
              <a:spcBef>
                <a:spcPts val="300"/>
              </a:spcBef>
              <a:spcAft>
                <a:spcPts val="300"/>
              </a:spcAft>
              <a:buFont typeface="Wingdings" panose="05000000000000000000" pitchFamily="2" charset="2"/>
              <a:buChar char="q"/>
            </a:pPr>
            <a:r>
              <a:rPr lang="en-GB" sz="1400" b="0" i="0">
                <a:effectLst/>
                <a:latin typeface="Calibri" panose="020F0502020204030204" pitchFamily="34" charset="0"/>
                <a:ea typeface="Calibri" panose="020F0502020204030204" pitchFamily="34" charset="0"/>
                <a:cs typeface="Calibri" panose="020F0502020204030204" pitchFamily="34" charset="0"/>
              </a:rPr>
              <a:t>Signs of structural damage around the window area</a:t>
            </a:r>
          </a:p>
        </p:txBody>
      </p:sp>
      <p:cxnSp>
        <p:nvCxnSpPr>
          <p:cNvPr id="153" name="Straight Connector 152">
            <a:extLst>
              <a:ext uri="{FF2B5EF4-FFF2-40B4-BE49-F238E27FC236}">
                <a16:creationId xmlns:a16="http://schemas.microsoft.com/office/drawing/2014/main" id="{ADD935AE-D82F-D7B7-45D5-D78A0A0C7537}"/>
              </a:ext>
            </a:extLst>
          </p:cNvPr>
          <p:cNvCxnSpPr>
            <a:cxnSpLocks/>
          </p:cNvCxnSpPr>
          <p:nvPr/>
        </p:nvCxnSpPr>
        <p:spPr>
          <a:xfrm flipV="1">
            <a:off x="5246010" y="698858"/>
            <a:ext cx="321501" cy="88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C86E6AA2-F035-BE9C-C3CD-9FFBDFA41ED2}"/>
              </a:ext>
            </a:extLst>
          </p:cNvPr>
          <p:cNvCxnSpPr>
            <a:cxnSpLocks/>
          </p:cNvCxnSpPr>
          <p:nvPr/>
        </p:nvCxnSpPr>
        <p:spPr>
          <a:xfrm flipH="1" flipV="1">
            <a:off x="5567511" y="698858"/>
            <a:ext cx="101446" cy="8336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4AF4225D-700E-3E6D-20C8-3922D42D3F4A}"/>
              </a:ext>
            </a:extLst>
          </p:cNvPr>
          <p:cNvCxnSpPr>
            <a:cxnSpLocks/>
          </p:cNvCxnSpPr>
          <p:nvPr/>
        </p:nvCxnSpPr>
        <p:spPr>
          <a:xfrm flipH="1" flipV="1">
            <a:off x="5665408" y="776376"/>
            <a:ext cx="54685" cy="7192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CECDF9B8-807A-474F-4384-4449C41AF201}"/>
              </a:ext>
            </a:extLst>
          </p:cNvPr>
          <p:cNvCxnSpPr>
            <a:cxnSpLocks/>
          </p:cNvCxnSpPr>
          <p:nvPr/>
        </p:nvCxnSpPr>
        <p:spPr>
          <a:xfrm flipH="1" flipV="1">
            <a:off x="5708508" y="829539"/>
            <a:ext cx="54685" cy="7192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2D74CDB6-963F-E7C5-F511-BDD31943C652}"/>
              </a:ext>
            </a:extLst>
          </p:cNvPr>
          <p:cNvCxnSpPr>
            <a:cxnSpLocks/>
          </p:cNvCxnSpPr>
          <p:nvPr/>
        </p:nvCxnSpPr>
        <p:spPr>
          <a:xfrm flipH="1" flipV="1">
            <a:off x="5754784" y="892910"/>
            <a:ext cx="79340" cy="4798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D6FA79AA-F79C-2BF4-8640-A661C3DDF516}"/>
              </a:ext>
            </a:extLst>
          </p:cNvPr>
          <p:cNvCxnSpPr>
            <a:cxnSpLocks/>
          </p:cNvCxnSpPr>
          <p:nvPr/>
        </p:nvCxnSpPr>
        <p:spPr>
          <a:xfrm flipH="1" flipV="1">
            <a:off x="5829618" y="934331"/>
            <a:ext cx="11027" cy="337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2771BE2-89C0-869A-7B39-0AB962E21097}"/>
              </a:ext>
            </a:extLst>
          </p:cNvPr>
          <p:cNvCxnSpPr>
            <a:cxnSpLocks/>
          </p:cNvCxnSpPr>
          <p:nvPr/>
        </p:nvCxnSpPr>
        <p:spPr>
          <a:xfrm flipV="1">
            <a:off x="5840645" y="962872"/>
            <a:ext cx="321501" cy="88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BD1BAA4-1853-3066-7B8D-A3929AE62054}"/>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0B626D8-5E6C-6107-D234-839F923E46EC}"/>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993941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992B9-B193-C9F6-48F2-FA3AC45862D8}"/>
            </a:ext>
          </a:extLst>
        </p:cNvPr>
        <p:cNvGrpSpPr/>
        <p:nvPr/>
      </p:nvGrpSpPr>
      <p:grpSpPr>
        <a:xfrm>
          <a:off x="0" y="0"/>
          <a:ext cx="0" cy="0"/>
          <a:chOff x="0" y="0"/>
          <a:chExt cx="0" cy="0"/>
        </a:xfrm>
      </p:grpSpPr>
      <p:sp>
        <p:nvSpPr>
          <p:cNvPr id="73" name="Slide Number Placeholder 56">
            <a:extLst>
              <a:ext uri="{FF2B5EF4-FFF2-40B4-BE49-F238E27FC236}">
                <a16:creationId xmlns:a16="http://schemas.microsoft.com/office/drawing/2014/main" id="{1EDEADF3-372A-2883-6C71-AC22DD465687}"/>
              </a:ext>
            </a:extLst>
          </p:cNvPr>
          <p:cNvSpPr>
            <a:spLocks noGrp="1"/>
          </p:cNvSpPr>
          <p:nvPr>
            <p:ph type="sldNum" sz="quarter" idx="12"/>
          </p:nvPr>
        </p:nvSpPr>
        <p:spPr>
          <a:xfrm>
            <a:off x="9543755" y="6336560"/>
            <a:ext cx="290132" cy="527403"/>
          </a:xfrm>
          <a:solidFill>
            <a:srgbClr val="980000"/>
          </a:solidFill>
        </p:spPr>
        <p:txBody>
          <a:bodyPr/>
          <a:lstStyle/>
          <a:p>
            <a:r>
              <a:rPr lang="en-GB" sz="900">
                <a:solidFill>
                  <a:schemeClr val="bg1"/>
                </a:solidFill>
                <a:latin typeface="Calibri" panose="020F0502020204030204" pitchFamily="34" charset="0"/>
                <a:ea typeface="Calibri" panose="020F0502020204030204" pitchFamily="34" charset="0"/>
                <a:cs typeface="Calibri" panose="020F0502020204030204" pitchFamily="34" charset="0"/>
              </a:rPr>
              <a:t>7</a:t>
            </a:r>
          </a:p>
        </p:txBody>
      </p:sp>
      <p:cxnSp>
        <p:nvCxnSpPr>
          <p:cNvPr id="75" name="Straight Connector 74">
            <a:extLst>
              <a:ext uri="{FF2B5EF4-FFF2-40B4-BE49-F238E27FC236}">
                <a16:creationId xmlns:a16="http://schemas.microsoft.com/office/drawing/2014/main" id="{7F54602A-E928-07F4-1633-53A9B48CD49F}"/>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6" name="Slide Number Placeholder 56">
            <a:extLst>
              <a:ext uri="{FF2B5EF4-FFF2-40B4-BE49-F238E27FC236}">
                <a16:creationId xmlns:a16="http://schemas.microsoft.com/office/drawing/2014/main" id="{3F5F9CB5-64E6-C38E-B21D-9E557F7F6A1C}"/>
              </a:ext>
            </a:extLst>
          </p:cNvPr>
          <p:cNvSpPr txBox="1">
            <a:spLocks/>
          </p:cNvSpPr>
          <p:nvPr/>
        </p:nvSpPr>
        <p:spPr>
          <a:xfrm>
            <a:off x="4604443" y="6336560"/>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latin typeface="Calibri" panose="020F0502020204030204" pitchFamily="34" charset="0"/>
                <a:ea typeface="Calibri" panose="020F0502020204030204" pitchFamily="34" charset="0"/>
                <a:cs typeface="Calibri" panose="020F0502020204030204" pitchFamily="34" charset="0"/>
              </a:rPr>
              <a:t>6</a:t>
            </a:r>
            <a:endParaRPr lang="en-GB" sz="9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A21D244E-D68D-7826-8182-157E95D1FBDD}"/>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3" name="Google Shape;71;g33a6f523f4b_13_6">
            <a:extLst>
              <a:ext uri="{FF2B5EF4-FFF2-40B4-BE49-F238E27FC236}">
                <a16:creationId xmlns:a16="http://schemas.microsoft.com/office/drawing/2014/main" id="{3B70F8B1-5EE1-05F3-6C4A-9F495195381B}"/>
              </a:ext>
            </a:extLst>
          </p:cNvPr>
          <p:cNvSpPr txBox="1">
            <a:spLocks/>
          </p:cNvSpPr>
          <p:nvPr/>
        </p:nvSpPr>
        <p:spPr>
          <a:xfrm>
            <a:off x="193581" y="5586"/>
            <a:ext cx="4281294" cy="459372"/>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2200" b="1">
                <a:solidFill>
                  <a:srgbClr val="980000"/>
                </a:solidFill>
                <a:latin typeface="Calibri" panose="020F0502020204030204" pitchFamily="34" charset="0"/>
                <a:ea typeface="Calibri" panose="020F0502020204030204" pitchFamily="34" charset="0"/>
                <a:cs typeface="Calibri" panose="020F0502020204030204" pitchFamily="34" charset="0"/>
                <a:sym typeface="Play"/>
              </a:rPr>
              <a:t>Expanded Sealing Off Materials</a:t>
            </a:r>
            <a:endParaRPr lang="en-US" sz="220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69D38E-6428-A22C-E3BC-2FC8B9589F8D}"/>
              </a:ext>
            </a:extLst>
          </p:cNvPr>
          <p:cNvSpPr txBox="1"/>
          <p:nvPr/>
        </p:nvSpPr>
        <p:spPr>
          <a:xfrm>
            <a:off x="0" y="1072001"/>
            <a:ext cx="3025146" cy="369332"/>
          </a:xfrm>
          <a:prstGeom prst="rect">
            <a:avLst/>
          </a:prstGeom>
          <a:noFill/>
        </p:spPr>
        <p:txBody>
          <a:bodyPr wrap="square">
            <a:spAutoFit/>
          </a:bodyPr>
          <a:lstStyle/>
          <a:p>
            <a:r>
              <a:rPr lang="en-GB" b="1">
                <a:solidFill>
                  <a:srgbClr val="980000"/>
                </a:solidFill>
                <a:latin typeface="Calibri" panose="020F0502020204030204" pitchFamily="34" charset="0"/>
                <a:ea typeface="Calibri" panose="020F0502020204030204" pitchFamily="34" charset="0"/>
                <a:cs typeface="Calibri" panose="020F0502020204030204" pitchFamily="34" charset="0"/>
              </a:rPr>
              <a:t>Essential Components</a:t>
            </a:r>
          </a:p>
        </p:txBody>
      </p:sp>
      <p:pic>
        <p:nvPicPr>
          <p:cNvPr id="46" name="Google Shape;62;g33a6f523f4b_13_6">
            <a:extLst>
              <a:ext uri="{FF2B5EF4-FFF2-40B4-BE49-F238E27FC236}">
                <a16:creationId xmlns:a16="http://schemas.microsoft.com/office/drawing/2014/main" id="{6EEB06E7-EBED-3E3D-3FFA-18D2F8E7E6B3}"/>
              </a:ext>
            </a:extLst>
          </p:cNvPr>
          <p:cNvPicPr preferRelativeResize="0"/>
          <p:nvPr/>
        </p:nvPicPr>
        <p:blipFill rotWithShape="1">
          <a:blip r:embed="rId4">
            <a:alphaModFix/>
          </a:blip>
          <a:srcRect t="18783" b="16998"/>
          <a:stretch/>
        </p:blipFill>
        <p:spPr>
          <a:xfrm>
            <a:off x="6722819" y="2221658"/>
            <a:ext cx="604462" cy="380033"/>
          </a:xfrm>
          <a:prstGeom prst="rect">
            <a:avLst/>
          </a:prstGeom>
          <a:noFill/>
          <a:ln>
            <a:noFill/>
          </a:ln>
        </p:spPr>
      </p:pic>
      <p:pic>
        <p:nvPicPr>
          <p:cNvPr id="47" name="Google Shape;63;g33a6f523f4b_13_6">
            <a:extLst>
              <a:ext uri="{FF2B5EF4-FFF2-40B4-BE49-F238E27FC236}">
                <a16:creationId xmlns:a16="http://schemas.microsoft.com/office/drawing/2014/main" id="{8B7E1477-CC89-36F0-22F6-B2B58618AFBB}"/>
              </a:ext>
            </a:extLst>
          </p:cNvPr>
          <p:cNvPicPr preferRelativeResize="0"/>
          <p:nvPr/>
        </p:nvPicPr>
        <p:blipFill rotWithShape="1">
          <a:blip r:embed="rId5">
            <a:alphaModFix/>
          </a:blip>
          <a:srcRect t="8895" b="11897"/>
          <a:stretch/>
        </p:blipFill>
        <p:spPr>
          <a:xfrm>
            <a:off x="9049143" y="730922"/>
            <a:ext cx="595332" cy="377696"/>
          </a:xfrm>
          <a:prstGeom prst="rect">
            <a:avLst/>
          </a:prstGeom>
          <a:noFill/>
          <a:ln>
            <a:noFill/>
          </a:ln>
        </p:spPr>
      </p:pic>
      <p:pic>
        <p:nvPicPr>
          <p:cNvPr id="48" name="Google Shape;64;g33a6f523f4b_13_6">
            <a:extLst>
              <a:ext uri="{FF2B5EF4-FFF2-40B4-BE49-F238E27FC236}">
                <a16:creationId xmlns:a16="http://schemas.microsoft.com/office/drawing/2014/main" id="{12E4F63B-A697-FDDD-D603-7B0A03DD80D0}"/>
              </a:ext>
            </a:extLst>
          </p:cNvPr>
          <p:cNvPicPr preferRelativeResize="0"/>
          <p:nvPr/>
        </p:nvPicPr>
        <p:blipFill rotWithShape="1">
          <a:blip r:embed="rId6">
            <a:alphaModFix/>
          </a:blip>
          <a:srcRect l="4006" t="20094" r="7348" b="21994"/>
          <a:stretch/>
        </p:blipFill>
        <p:spPr>
          <a:xfrm>
            <a:off x="4155781" y="1925792"/>
            <a:ext cx="496236" cy="411058"/>
          </a:xfrm>
          <a:prstGeom prst="rect">
            <a:avLst/>
          </a:prstGeom>
          <a:noFill/>
          <a:ln>
            <a:noFill/>
          </a:ln>
        </p:spPr>
      </p:pic>
      <p:pic>
        <p:nvPicPr>
          <p:cNvPr id="49" name="Google Shape;65;g33a6f523f4b_13_6">
            <a:extLst>
              <a:ext uri="{FF2B5EF4-FFF2-40B4-BE49-F238E27FC236}">
                <a16:creationId xmlns:a16="http://schemas.microsoft.com/office/drawing/2014/main" id="{4720138C-8C60-FB96-FA57-A13C89E0A486}"/>
              </a:ext>
            </a:extLst>
          </p:cNvPr>
          <p:cNvPicPr preferRelativeResize="0"/>
          <p:nvPr/>
        </p:nvPicPr>
        <p:blipFill>
          <a:blip r:embed="rId7">
            <a:alphaModFix/>
          </a:blip>
          <a:stretch>
            <a:fillRect/>
          </a:stretch>
        </p:blipFill>
        <p:spPr>
          <a:xfrm>
            <a:off x="1633166" y="4008991"/>
            <a:ext cx="768377" cy="393637"/>
          </a:xfrm>
          <a:prstGeom prst="rect">
            <a:avLst/>
          </a:prstGeom>
          <a:noFill/>
          <a:ln>
            <a:noFill/>
          </a:ln>
        </p:spPr>
      </p:pic>
      <p:pic>
        <p:nvPicPr>
          <p:cNvPr id="50" name="Google Shape;66;g33a6f523f4b_13_6">
            <a:extLst>
              <a:ext uri="{FF2B5EF4-FFF2-40B4-BE49-F238E27FC236}">
                <a16:creationId xmlns:a16="http://schemas.microsoft.com/office/drawing/2014/main" id="{D27646F8-E21B-CCEF-F47A-E437FFEF4FF0}"/>
              </a:ext>
            </a:extLst>
          </p:cNvPr>
          <p:cNvPicPr preferRelativeResize="0"/>
          <p:nvPr/>
        </p:nvPicPr>
        <p:blipFill rotWithShape="1">
          <a:blip r:embed="rId8">
            <a:alphaModFix/>
          </a:blip>
          <a:srcRect l="41707" t="38708" b="9507"/>
          <a:stretch/>
        </p:blipFill>
        <p:spPr>
          <a:xfrm>
            <a:off x="1696109" y="1999262"/>
            <a:ext cx="636632" cy="369332"/>
          </a:xfrm>
          <a:prstGeom prst="rect">
            <a:avLst/>
          </a:prstGeom>
          <a:noFill/>
          <a:ln>
            <a:noFill/>
          </a:ln>
        </p:spPr>
      </p:pic>
      <p:pic>
        <p:nvPicPr>
          <p:cNvPr id="51" name="Google Shape;67;g33a6f523f4b_13_6">
            <a:extLst>
              <a:ext uri="{FF2B5EF4-FFF2-40B4-BE49-F238E27FC236}">
                <a16:creationId xmlns:a16="http://schemas.microsoft.com/office/drawing/2014/main" id="{F7B5581D-A424-E260-927B-3D2624D78B14}"/>
              </a:ext>
            </a:extLst>
          </p:cNvPr>
          <p:cNvPicPr preferRelativeResize="0"/>
          <p:nvPr/>
        </p:nvPicPr>
        <p:blipFill>
          <a:blip r:embed="rId9">
            <a:alphaModFix/>
          </a:blip>
          <a:stretch>
            <a:fillRect/>
          </a:stretch>
        </p:blipFill>
        <p:spPr>
          <a:xfrm rot="18000000">
            <a:off x="6625192" y="874756"/>
            <a:ext cx="825674" cy="272548"/>
          </a:xfrm>
          <a:prstGeom prst="rect">
            <a:avLst/>
          </a:prstGeom>
          <a:noFill/>
          <a:ln>
            <a:noFill/>
          </a:ln>
        </p:spPr>
      </p:pic>
      <p:sp>
        <p:nvSpPr>
          <p:cNvPr id="53" name="TextBox 52">
            <a:extLst>
              <a:ext uri="{FF2B5EF4-FFF2-40B4-BE49-F238E27FC236}">
                <a16:creationId xmlns:a16="http://schemas.microsoft.com/office/drawing/2014/main" id="{C5419D88-7262-D3FC-F1B2-66423D624993}"/>
              </a:ext>
            </a:extLst>
          </p:cNvPr>
          <p:cNvSpPr txBox="1"/>
          <p:nvPr/>
        </p:nvSpPr>
        <p:spPr>
          <a:xfrm>
            <a:off x="125242" y="1406293"/>
            <a:ext cx="1570868" cy="1600438"/>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TIMBER BATTEN</a:t>
            </a:r>
            <a:endParaRPr lang="en-GB" sz="1400">
              <a:latin typeface="Calibri" panose="020F0502020204030204" pitchFamily="34" charset="0"/>
              <a:ea typeface="Calibri" panose="020F0502020204030204" pitchFamily="34" charset="0"/>
              <a:cs typeface="Calibri" panose="020F0502020204030204" pitchFamily="34" charset="0"/>
            </a:endParaRPr>
          </a:p>
          <a:p>
            <a:pPr algn="just"/>
            <a:r>
              <a:rPr lang="en-GB" sz="1400">
                <a:latin typeface="Calibri" panose="020F0502020204030204" pitchFamily="34" charset="0"/>
                <a:ea typeface="Calibri" panose="020F0502020204030204" pitchFamily="34" charset="0"/>
                <a:cs typeface="Calibri" panose="020F0502020204030204" pitchFamily="34" charset="0"/>
              </a:rPr>
              <a:t>5x2.5cm, useful for creating dividing partitions, fixing tarpaulin and sheet to walls. 2.4m lengths.</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45829FFB-4152-035D-835E-6FC4832EFB22}"/>
              </a:ext>
            </a:extLst>
          </p:cNvPr>
          <p:cNvSpPr txBox="1"/>
          <p:nvPr/>
        </p:nvSpPr>
        <p:spPr>
          <a:xfrm>
            <a:off x="1756219" y="1421491"/>
            <a:ext cx="857013"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20 pcs</a:t>
            </a:r>
            <a:endParaRPr lang="en-GB" sz="1400"/>
          </a:p>
        </p:txBody>
      </p:sp>
      <p:sp>
        <p:nvSpPr>
          <p:cNvPr id="55" name="TextBox 54">
            <a:extLst>
              <a:ext uri="{FF2B5EF4-FFF2-40B4-BE49-F238E27FC236}">
                <a16:creationId xmlns:a16="http://schemas.microsoft.com/office/drawing/2014/main" id="{9E52DA7F-5EF9-302A-56B5-1BB0A3B47FC5}"/>
              </a:ext>
            </a:extLst>
          </p:cNvPr>
          <p:cNvSpPr txBox="1"/>
          <p:nvPr/>
        </p:nvSpPr>
        <p:spPr>
          <a:xfrm>
            <a:off x="125407" y="2942312"/>
            <a:ext cx="1600775" cy="2246769"/>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TARPAULINS</a:t>
            </a:r>
          </a:p>
          <a:p>
            <a:pPr algn="just"/>
            <a:r>
              <a:rPr lang="en-GB" sz="1400">
                <a:latin typeface="Calibri" panose="020F0502020204030204" pitchFamily="34" charset="0"/>
                <a:ea typeface="Calibri" panose="020F0502020204030204" pitchFamily="34" charset="0"/>
                <a:cs typeface="Calibri" panose="020F0502020204030204" pitchFamily="34" charset="0"/>
              </a:rPr>
              <a:t>woven plastic, available in sizes of 6x4 meters, 5x4 meters, or as a roll of 4 meters width. They can be used for roofing, walls and covering openings/windows</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DA956420-1D9F-FCC1-C4BA-060C82A6CEDA}"/>
              </a:ext>
            </a:extLst>
          </p:cNvPr>
          <p:cNvSpPr txBox="1"/>
          <p:nvPr/>
        </p:nvSpPr>
        <p:spPr>
          <a:xfrm>
            <a:off x="1756219" y="2947486"/>
            <a:ext cx="986572"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3 pcs</a:t>
            </a:r>
            <a:endParaRPr lang="en-GB" sz="1400"/>
          </a:p>
        </p:txBody>
      </p:sp>
      <p:sp>
        <p:nvSpPr>
          <p:cNvPr id="57" name="TextBox 56">
            <a:extLst>
              <a:ext uri="{FF2B5EF4-FFF2-40B4-BE49-F238E27FC236}">
                <a16:creationId xmlns:a16="http://schemas.microsoft.com/office/drawing/2014/main" id="{3B599D3F-44C7-8372-53CA-AAFC5E25C6CD}"/>
              </a:ext>
            </a:extLst>
          </p:cNvPr>
          <p:cNvSpPr txBox="1"/>
          <p:nvPr/>
        </p:nvSpPr>
        <p:spPr>
          <a:xfrm>
            <a:off x="2496597" y="4466901"/>
            <a:ext cx="1587033" cy="1384995"/>
          </a:xfrm>
          <a:prstGeom prst="rect">
            <a:avLst/>
          </a:prstGeom>
          <a:noFill/>
        </p:spPr>
        <p:txBody>
          <a:bodyPr wrap="square" lIns="91440" tIns="45720" rIns="91440" bIns="45720" rtlCol="0" anchor="t">
            <a:spAutoFit/>
          </a:bodyPr>
          <a:lstStyle/>
          <a:p>
            <a:pPr algn="just"/>
            <a:r>
              <a:rPr lang="en-US" sz="1400" b="1">
                <a:solidFill>
                  <a:schemeClr val="accent1"/>
                </a:solidFill>
                <a:latin typeface="Calibri"/>
                <a:ea typeface="Calibri"/>
                <a:cs typeface="Calibri"/>
              </a:rPr>
              <a:t>Clout nails 40mm</a:t>
            </a:r>
            <a:endParaRPr lang="en-US">
              <a:solidFill>
                <a:schemeClr val="accent1"/>
              </a:solidFill>
            </a:endParaRPr>
          </a:p>
          <a:p>
            <a:pPr algn="just"/>
            <a:r>
              <a:rPr lang="en-GB" sz="1400">
                <a:latin typeface="Calibri"/>
                <a:ea typeface="Calibri"/>
                <a:cs typeface="Calibri"/>
              </a:rPr>
              <a:t>For timber connections. Used for making frames and fixing cover-battens.</a:t>
            </a:r>
            <a:endParaRPr lang="en-GB"/>
          </a:p>
        </p:txBody>
      </p:sp>
      <p:sp>
        <p:nvSpPr>
          <p:cNvPr id="58" name="TextBox 57">
            <a:extLst>
              <a:ext uri="{FF2B5EF4-FFF2-40B4-BE49-F238E27FC236}">
                <a16:creationId xmlns:a16="http://schemas.microsoft.com/office/drawing/2014/main" id="{A9FD2843-76E7-C7EB-7483-EA181F728B6E}"/>
              </a:ext>
            </a:extLst>
          </p:cNvPr>
          <p:cNvSpPr txBox="1"/>
          <p:nvPr/>
        </p:nvSpPr>
        <p:spPr>
          <a:xfrm>
            <a:off x="4096941" y="4449597"/>
            <a:ext cx="822751" cy="307777"/>
          </a:xfrm>
          <a:prstGeom prst="rect">
            <a:avLst/>
          </a:prstGeom>
          <a:noFill/>
        </p:spPr>
        <p:txBody>
          <a:bodyPr wrap="square" lIns="91440" tIns="45720" rIns="91440" bIns="45720" anchor="t">
            <a:spAutoFit/>
          </a:bodyPr>
          <a:lstStyle/>
          <a:p>
            <a:r>
              <a:rPr lang="en-US" sz="1400" b="1">
                <a:latin typeface="Calibri"/>
                <a:ea typeface="Calibri"/>
                <a:cs typeface="Calibri"/>
              </a:rPr>
              <a:t>0.25 kg</a:t>
            </a:r>
            <a:endParaRPr lang="en-US"/>
          </a:p>
        </p:txBody>
      </p:sp>
      <p:sp>
        <p:nvSpPr>
          <p:cNvPr id="59" name="TextBox 58">
            <a:extLst>
              <a:ext uri="{FF2B5EF4-FFF2-40B4-BE49-F238E27FC236}">
                <a16:creationId xmlns:a16="http://schemas.microsoft.com/office/drawing/2014/main" id="{B8337532-E250-FD3B-4FD7-3597FB9A9011}"/>
              </a:ext>
            </a:extLst>
          </p:cNvPr>
          <p:cNvSpPr txBox="1"/>
          <p:nvPr/>
        </p:nvSpPr>
        <p:spPr>
          <a:xfrm>
            <a:off x="2493614" y="1421490"/>
            <a:ext cx="1591260" cy="1396880"/>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NAILS 50mm</a:t>
            </a:r>
          </a:p>
          <a:p>
            <a:pPr algn="just"/>
            <a:r>
              <a:rPr lang="en-GB" sz="1400">
                <a:latin typeface="Calibri" panose="020F0502020204030204" pitchFamily="34" charset="0"/>
                <a:ea typeface="Calibri" panose="020F0502020204030204" pitchFamily="34" charset="0"/>
                <a:cs typeface="Calibri" panose="020F0502020204030204" pitchFamily="34" charset="0"/>
              </a:rPr>
              <a:t>For timber connections. Used for making frames and fixing cover-battens.</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E95E45C2-D5F3-D880-9F3E-EAB8B3A7355D}"/>
              </a:ext>
            </a:extLst>
          </p:cNvPr>
          <p:cNvSpPr txBox="1"/>
          <p:nvPr/>
        </p:nvSpPr>
        <p:spPr>
          <a:xfrm>
            <a:off x="4104432" y="1417803"/>
            <a:ext cx="2507456"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0.5 kg</a:t>
            </a:r>
            <a:endParaRPr lang="en-GB" sz="1400"/>
          </a:p>
        </p:txBody>
      </p:sp>
      <p:sp>
        <p:nvSpPr>
          <p:cNvPr id="61" name="TextBox 60">
            <a:extLst>
              <a:ext uri="{FF2B5EF4-FFF2-40B4-BE49-F238E27FC236}">
                <a16:creationId xmlns:a16="http://schemas.microsoft.com/office/drawing/2014/main" id="{523CB733-C8A7-F6B1-7730-9488F9D6F5DC}"/>
              </a:ext>
            </a:extLst>
          </p:cNvPr>
          <p:cNvSpPr txBox="1"/>
          <p:nvPr/>
        </p:nvSpPr>
        <p:spPr>
          <a:xfrm>
            <a:off x="2481721" y="2936367"/>
            <a:ext cx="1599888" cy="1373110"/>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NAILS 75 mm</a:t>
            </a:r>
          </a:p>
          <a:p>
            <a:pPr algn="just"/>
            <a:r>
              <a:rPr lang="en-GB" sz="1400">
                <a:latin typeface="Calibri" panose="020F0502020204030204" pitchFamily="34" charset="0"/>
                <a:ea typeface="Calibri" panose="020F0502020204030204" pitchFamily="34" charset="0"/>
                <a:cs typeface="Calibri" panose="020F0502020204030204" pitchFamily="34" charset="0"/>
              </a:rPr>
              <a:t>For timber connections. Used for making frames and fixing cover-battens.</a:t>
            </a:r>
            <a:endParaRPr lang="en-GB" sz="1400" b="1">
              <a:latin typeface="Calibri" panose="020F0502020204030204" pitchFamily="34" charset="0"/>
              <a:ea typeface="Calibri" panose="020F0502020204030204" pitchFamily="34" charset="0"/>
              <a:cs typeface="Calibri" panose="020F0502020204030204" pitchFamily="34" charset="0"/>
            </a:endParaRPr>
          </a:p>
        </p:txBody>
      </p:sp>
      <p:pic>
        <p:nvPicPr>
          <p:cNvPr id="62" name="Google Shape;64;g33a6f523f4b_13_6">
            <a:extLst>
              <a:ext uri="{FF2B5EF4-FFF2-40B4-BE49-F238E27FC236}">
                <a16:creationId xmlns:a16="http://schemas.microsoft.com/office/drawing/2014/main" id="{90256BCD-0363-3DE2-B254-D6B807186A7F}"/>
              </a:ext>
            </a:extLst>
          </p:cNvPr>
          <p:cNvPicPr preferRelativeResize="0"/>
          <p:nvPr/>
        </p:nvPicPr>
        <p:blipFill rotWithShape="1">
          <a:blip r:embed="rId6">
            <a:alphaModFix/>
          </a:blip>
          <a:srcRect l="4006" t="20094" r="7348" b="21994"/>
          <a:stretch/>
        </p:blipFill>
        <p:spPr>
          <a:xfrm>
            <a:off x="4108206" y="3480141"/>
            <a:ext cx="642663" cy="411058"/>
          </a:xfrm>
          <a:prstGeom prst="rect">
            <a:avLst/>
          </a:prstGeom>
          <a:noFill/>
          <a:ln>
            <a:noFill/>
          </a:ln>
        </p:spPr>
      </p:pic>
      <p:sp>
        <p:nvSpPr>
          <p:cNvPr id="63" name="TextBox 62">
            <a:extLst>
              <a:ext uri="{FF2B5EF4-FFF2-40B4-BE49-F238E27FC236}">
                <a16:creationId xmlns:a16="http://schemas.microsoft.com/office/drawing/2014/main" id="{B891A2FE-2292-7D65-2D46-B9277508EE1A}"/>
              </a:ext>
            </a:extLst>
          </p:cNvPr>
          <p:cNvSpPr txBox="1"/>
          <p:nvPr/>
        </p:nvSpPr>
        <p:spPr>
          <a:xfrm>
            <a:off x="4126906" y="2974485"/>
            <a:ext cx="806906"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0.5 kg</a:t>
            </a:r>
            <a:endParaRPr lang="en-GB" sz="1400"/>
          </a:p>
        </p:txBody>
      </p:sp>
      <p:sp>
        <p:nvSpPr>
          <p:cNvPr id="65" name="TextBox 64">
            <a:extLst>
              <a:ext uri="{FF2B5EF4-FFF2-40B4-BE49-F238E27FC236}">
                <a16:creationId xmlns:a16="http://schemas.microsoft.com/office/drawing/2014/main" id="{736D7CE2-E7A5-1F7B-2930-ED0E449C354A}"/>
              </a:ext>
            </a:extLst>
          </p:cNvPr>
          <p:cNvSpPr txBox="1"/>
          <p:nvPr/>
        </p:nvSpPr>
        <p:spPr>
          <a:xfrm>
            <a:off x="7492532" y="165431"/>
            <a:ext cx="1600200" cy="1169551"/>
          </a:xfrm>
          <a:prstGeom prst="rect">
            <a:avLst/>
          </a:prstGeom>
          <a:noFill/>
        </p:spPr>
        <p:txBody>
          <a:bodyPr wrap="square" lIns="91440" tIns="45720" rIns="91440" bIns="45720" rtlCol="0" anchor="t">
            <a:spAutoFit/>
          </a:bodyPr>
          <a:lstStyle/>
          <a:p>
            <a:pPr algn="just"/>
            <a:r>
              <a:rPr lang="en-US" sz="1400" b="1">
                <a:solidFill>
                  <a:schemeClr val="accent1"/>
                </a:solidFill>
                <a:latin typeface="Calibri"/>
                <a:ea typeface="Calibri"/>
                <a:cs typeface="Calibri"/>
              </a:rPr>
              <a:t>ROPE</a:t>
            </a:r>
          </a:p>
          <a:p>
            <a:r>
              <a:rPr lang="en-GB" sz="1400">
                <a:latin typeface="Calibri" panose="020F0502020204030204" pitchFamily="34" charset="0"/>
                <a:ea typeface="Calibri" panose="020F0502020204030204" pitchFamily="34" charset="0"/>
                <a:cs typeface="Calibri" panose="020F0502020204030204" pitchFamily="34" charset="0"/>
              </a:rPr>
              <a:t>Minimum 30 meters length, in roll, 6mm thickness.</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52B00EBF-A26A-FFE0-CF58-8D3C8F475D33}"/>
              </a:ext>
            </a:extLst>
          </p:cNvPr>
          <p:cNvSpPr txBox="1"/>
          <p:nvPr/>
        </p:nvSpPr>
        <p:spPr>
          <a:xfrm>
            <a:off x="9166616" y="167561"/>
            <a:ext cx="822751"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roll</a:t>
            </a:r>
            <a:endParaRPr lang="en-GB" sz="1400"/>
          </a:p>
        </p:txBody>
      </p:sp>
      <p:sp>
        <p:nvSpPr>
          <p:cNvPr id="67" name="TextBox 66">
            <a:extLst>
              <a:ext uri="{FF2B5EF4-FFF2-40B4-BE49-F238E27FC236}">
                <a16:creationId xmlns:a16="http://schemas.microsoft.com/office/drawing/2014/main" id="{5A986A1D-4585-8602-B669-312F0F5591AF}"/>
              </a:ext>
            </a:extLst>
          </p:cNvPr>
          <p:cNvSpPr txBox="1"/>
          <p:nvPr/>
        </p:nvSpPr>
        <p:spPr>
          <a:xfrm>
            <a:off x="5084635" y="167561"/>
            <a:ext cx="1600200" cy="1600438"/>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HAND SAW</a:t>
            </a:r>
          </a:p>
          <a:p>
            <a:pPr algn="just"/>
            <a:r>
              <a:rPr lang="en-GB" sz="1400">
                <a:latin typeface="Calibri" panose="020F0502020204030204" pitchFamily="34" charset="0"/>
                <a:ea typeface="Calibri" panose="020F0502020204030204" pitchFamily="34" charset="0"/>
                <a:cs typeface="Calibri" panose="020F0502020204030204" pitchFamily="34" charset="0"/>
              </a:rPr>
              <a:t>total length 60 cm, for wood, good quality, tempered, hardened and set teeth. Unbreakable handle.</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8E0F261-545E-49D1-7BA4-CAEC7C141BD8}"/>
              </a:ext>
            </a:extLst>
          </p:cNvPr>
          <p:cNvSpPr txBox="1"/>
          <p:nvPr/>
        </p:nvSpPr>
        <p:spPr>
          <a:xfrm>
            <a:off x="5056878" y="1758881"/>
            <a:ext cx="1600200" cy="738664"/>
          </a:xfrm>
          <a:prstGeom prst="rect">
            <a:avLst/>
          </a:prstGeom>
          <a:noFill/>
        </p:spPr>
        <p:txBody>
          <a:bodyPr wrap="square" lIns="91440" tIns="45720" rIns="91440" bIns="45720" rtlCol="0" anchor="t">
            <a:spAutoFit/>
          </a:bodyPr>
          <a:lstStyle/>
          <a:p>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MEASURING TAPE</a:t>
            </a:r>
            <a:endParaRPr lang="en-US"/>
          </a:p>
          <a:p>
            <a:r>
              <a:rPr lang="en-GB" sz="1400">
                <a:latin typeface="Calibri" panose="020F0502020204030204" pitchFamily="34" charset="0"/>
                <a:ea typeface="Calibri" panose="020F0502020204030204" pitchFamily="34" charset="0"/>
                <a:cs typeface="Calibri" panose="020F0502020204030204" pitchFamily="34" charset="0"/>
              </a:rPr>
              <a:t>3 meters, graduated in centimetres.</a:t>
            </a:r>
            <a:endParaRPr lang="en-GB" sz="1400" b="1">
              <a:latin typeface="Calibri" panose="020F0502020204030204" pitchFamily="34" charset="0"/>
              <a:ea typeface="Calibri" panose="020F0502020204030204" pitchFamily="34" charset="0"/>
              <a:cs typeface="Calibri" panose="020F0502020204030204" pitchFamily="34" charset="0"/>
            </a:endParaRPr>
          </a:p>
        </p:txBody>
      </p:sp>
      <p:cxnSp>
        <p:nvCxnSpPr>
          <p:cNvPr id="71" name="Straight Connector 70">
            <a:extLst>
              <a:ext uri="{FF2B5EF4-FFF2-40B4-BE49-F238E27FC236}">
                <a16:creationId xmlns:a16="http://schemas.microsoft.com/office/drawing/2014/main" id="{D14E1991-AE4C-F35A-3210-41C88BC6176A}"/>
              </a:ext>
            </a:extLst>
          </p:cNvPr>
          <p:cNvCxnSpPr>
            <a:cxnSpLocks/>
          </p:cNvCxnSpPr>
          <p:nvPr/>
        </p:nvCxnSpPr>
        <p:spPr>
          <a:xfrm>
            <a:off x="190878" y="1676514"/>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55934A56-A50C-1F10-D21E-DEC6E0E928BD}"/>
              </a:ext>
            </a:extLst>
          </p:cNvPr>
          <p:cNvSpPr txBox="1"/>
          <p:nvPr/>
        </p:nvSpPr>
        <p:spPr>
          <a:xfrm>
            <a:off x="6717373" y="160305"/>
            <a:ext cx="1079982"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2 pcs</a:t>
            </a:r>
            <a:endParaRPr lang="en-GB" sz="1400"/>
          </a:p>
        </p:txBody>
      </p:sp>
      <p:sp>
        <p:nvSpPr>
          <p:cNvPr id="128" name="TextBox 127">
            <a:extLst>
              <a:ext uri="{FF2B5EF4-FFF2-40B4-BE49-F238E27FC236}">
                <a16:creationId xmlns:a16="http://schemas.microsoft.com/office/drawing/2014/main" id="{462216A0-71DD-5FAD-E9C9-F8E66D9B3A18}"/>
              </a:ext>
            </a:extLst>
          </p:cNvPr>
          <p:cNvSpPr txBox="1"/>
          <p:nvPr/>
        </p:nvSpPr>
        <p:spPr>
          <a:xfrm>
            <a:off x="6643173" y="1745033"/>
            <a:ext cx="822751"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pcs</a:t>
            </a:r>
            <a:endParaRPr lang="en-GB" sz="1400"/>
          </a:p>
        </p:txBody>
      </p:sp>
      <p:cxnSp>
        <p:nvCxnSpPr>
          <p:cNvPr id="173" name="Straight Connector 172">
            <a:extLst>
              <a:ext uri="{FF2B5EF4-FFF2-40B4-BE49-F238E27FC236}">
                <a16:creationId xmlns:a16="http://schemas.microsoft.com/office/drawing/2014/main" id="{2579A42C-702F-9894-3B35-518E8F6F1DC7}"/>
              </a:ext>
            </a:extLst>
          </p:cNvPr>
          <p:cNvCxnSpPr>
            <a:cxnSpLocks/>
          </p:cNvCxnSpPr>
          <p:nvPr/>
        </p:nvCxnSpPr>
        <p:spPr>
          <a:xfrm>
            <a:off x="3545" y="1391085"/>
            <a:ext cx="239799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74" name="TextBox 173">
            <a:extLst>
              <a:ext uri="{FF2B5EF4-FFF2-40B4-BE49-F238E27FC236}">
                <a16:creationId xmlns:a16="http://schemas.microsoft.com/office/drawing/2014/main" id="{FA5B6FE5-36E0-C898-FC7C-F9A09A643E86}"/>
              </a:ext>
            </a:extLst>
          </p:cNvPr>
          <p:cNvSpPr txBox="1"/>
          <p:nvPr/>
        </p:nvSpPr>
        <p:spPr>
          <a:xfrm>
            <a:off x="4960313" y="2800967"/>
            <a:ext cx="3025146" cy="369332"/>
          </a:xfrm>
          <a:prstGeom prst="rect">
            <a:avLst/>
          </a:prstGeom>
          <a:noFill/>
        </p:spPr>
        <p:txBody>
          <a:bodyPr wrap="square">
            <a:spAutoFit/>
          </a:bodyPr>
          <a:lstStyle/>
          <a:p>
            <a:r>
              <a:rPr lang="en-GB" b="1">
                <a:solidFill>
                  <a:srgbClr val="980000"/>
                </a:solidFill>
                <a:latin typeface="Calibri" panose="020F0502020204030204" pitchFamily="34" charset="0"/>
                <a:ea typeface="Calibri" panose="020F0502020204030204" pitchFamily="34" charset="0"/>
                <a:cs typeface="Calibri" panose="020F0502020204030204" pitchFamily="34" charset="0"/>
              </a:rPr>
              <a:t>Optional Components</a:t>
            </a:r>
          </a:p>
        </p:txBody>
      </p:sp>
      <p:cxnSp>
        <p:nvCxnSpPr>
          <p:cNvPr id="175" name="Straight Connector 174">
            <a:extLst>
              <a:ext uri="{FF2B5EF4-FFF2-40B4-BE49-F238E27FC236}">
                <a16:creationId xmlns:a16="http://schemas.microsoft.com/office/drawing/2014/main" id="{DFBEF81E-B144-6C1B-23F0-0A5B1FFEA061}"/>
              </a:ext>
            </a:extLst>
          </p:cNvPr>
          <p:cNvCxnSpPr>
            <a:cxnSpLocks/>
          </p:cNvCxnSpPr>
          <p:nvPr/>
        </p:nvCxnSpPr>
        <p:spPr>
          <a:xfrm>
            <a:off x="4963858" y="3120051"/>
            <a:ext cx="2363423"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76" name="Google Shape;72;g33a6f523f4b_13_6">
            <a:extLst>
              <a:ext uri="{FF2B5EF4-FFF2-40B4-BE49-F238E27FC236}">
                <a16:creationId xmlns:a16="http://schemas.microsoft.com/office/drawing/2014/main" id="{10DE3AEF-B5DD-BBA0-D2FA-26B70BD98913}"/>
              </a:ext>
            </a:extLst>
          </p:cNvPr>
          <p:cNvPicPr preferRelativeResize="0"/>
          <p:nvPr/>
        </p:nvPicPr>
        <p:blipFill rotWithShape="1">
          <a:blip r:embed="rId10">
            <a:alphaModFix/>
          </a:blip>
          <a:srcRect l="46728" t="26285" r="5481" b="43543"/>
          <a:stretch/>
        </p:blipFill>
        <p:spPr>
          <a:xfrm>
            <a:off x="6713593" y="3791774"/>
            <a:ext cx="599235" cy="464727"/>
          </a:xfrm>
          <a:prstGeom prst="rect">
            <a:avLst/>
          </a:prstGeom>
          <a:noFill/>
          <a:ln>
            <a:noFill/>
          </a:ln>
        </p:spPr>
      </p:pic>
      <p:sp>
        <p:nvSpPr>
          <p:cNvPr id="178" name="TextBox 177">
            <a:extLst>
              <a:ext uri="{FF2B5EF4-FFF2-40B4-BE49-F238E27FC236}">
                <a16:creationId xmlns:a16="http://schemas.microsoft.com/office/drawing/2014/main" id="{A4FA9129-F3D1-13AB-B84B-71926CE78ADC}"/>
              </a:ext>
            </a:extLst>
          </p:cNvPr>
          <p:cNvSpPr txBox="1"/>
          <p:nvPr/>
        </p:nvSpPr>
        <p:spPr>
          <a:xfrm>
            <a:off x="5063853" y="3247152"/>
            <a:ext cx="1600200" cy="1384995"/>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TIMBER SHEET - PLYWOOD OR OSB</a:t>
            </a:r>
          </a:p>
          <a:p>
            <a:pPr algn="just"/>
            <a:r>
              <a:rPr lang="en-GB" sz="1400">
                <a:latin typeface="Calibri" panose="020F0502020204030204" pitchFamily="34" charset="0"/>
                <a:ea typeface="Calibri" panose="020F0502020204030204" pitchFamily="34" charset="0"/>
                <a:cs typeface="Calibri" panose="020F0502020204030204" pitchFamily="34" charset="0"/>
              </a:rPr>
              <a:t>Approx. 1 cm thick, used for internal partitions, covering openings etc. 2.4x1.2 m.</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9D511632-0D14-2237-9082-E39D4B0C52EC}"/>
              </a:ext>
            </a:extLst>
          </p:cNvPr>
          <p:cNvSpPr txBox="1"/>
          <p:nvPr/>
        </p:nvSpPr>
        <p:spPr>
          <a:xfrm>
            <a:off x="6664053" y="3216097"/>
            <a:ext cx="916633"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32 pcs</a:t>
            </a:r>
            <a:endParaRPr lang="en-GB" sz="1400"/>
          </a:p>
        </p:txBody>
      </p:sp>
      <p:sp>
        <p:nvSpPr>
          <p:cNvPr id="180" name="TextBox 179">
            <a:extLst>
              <a:ext uri="{FF2B5EF4-FFF2-40B4-BE49-F238E27FC236}">
                <a16:creationId xmlns:a16="http://schemas.microsoft.com/office/drawing/2014/main" id="{F0DB277F-8732-D06A-9F23-F250AC6E4DD5}"/>
              </a:ext>
            </a:extLst>
          </p:cNvPr>
          <p:cNvSpPr txBox="1"/>
          <p:nvPr/>
        </p:nvSpPr>
        <p:spPr>
          <a:xfrm>
            <a:off x="7423412" y="3214792"/>
            <a:ext cx="1600200" cy="1600438"/>
          </a:xfrm>
          <a:prstGeom prst="rect">
            <a:avLst/>
          </a:prstGeom>
          <a:noFill/>
        </p:spPr>
        <p:txBody>
          <a:bodyPr wrap="square" rtlCol="0">
            <a:spAutoFit/>
          </a:bodyPr>
          <a:lstStyle/>
          <a:p>
            <a:pPr algn="just"/>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METAL FIXING BAND</a:t>
            </a:r>
          </a:p>
          <a:p>
            <a:pPr algn="just"/>
            <a:r>
              <a:rPr lang="en-GB" sz="1400" dirty="0">
                <a:latin typeface="Calibri" panose="020F0502020204030204" pitchFamily="34" charset="0"/>
                <a:ea typeface="Calibri" panose="020F0502020204030204" pitchFamily="34" charset="0"/>
                <a:cs typeface="Calibri" panose="020F0502020204030204" pitchFamily="34" charset="0"/>
              </a:rPr>
              <a:t>10m roll, 20mm width x 0.9 thick. Useful for general purpose fixing band.</a:t>
            </a:r>
            <a:endParaRPr lang="en-GB" sz="1400" b="1" dirty="0">
              <a:latin typeface="Calibri" panose="020F0502020204030204" pitchFamily="34" charset="0"/>
              <a:ea typeface="Calibri" panose="020F0502020204030204" pitchFamily="34" charset="0"/>
              <a:cs typeface="Calibri" panose="020F0502020204030204" pitchFamily="34" charset="0"/>
            </a:endParaRPr>
          </a:p>
        </p:txBody>
      </p:sp>
      <p:sp>
        <p:nvSpPr>
          <p:cNvPr id="181" name="TextBox 180">
            <a:extLst>
              <a:ext uri="{FF2B5EF4-FFF2-40B4-BE49-F238E27FC236}">
                <a16:creationId xmlns:a16="http://schemas.microsoft.com/office/drawing/2014/main" id="{F7E520E9-525B-DC89-8CB4-568E82119AE6}"/>
              </a:ext>
            </a:extLst>
          </p:cNvPr>
          <p:cNvSpPr txBox="1"/>
          <p:nvPr/>
        </p:nvSpPr>
        <p:spPr>
          <a:xfrm>
            <a:off x="9171868" y="3173756"/>
            <a:ext cx="927962"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pcs</a:t>
            </a:r>
            <a:endParaRPr lang="en-GB" sz="1400"/>
          </a:p>
        </p:txBody>
      </p:sp>
      <p:pic>
        <p:nvPicPr>
          <p:cNvPr id="182" name="Picture 4" descr="Metal Strap 1-Inch x 33FT 0.6mm Thickness for Pipe Support Pipe Hanger Strap  Metal Strapping with Holes Black - Amazon.com">
            <a:extLst>
              <a:ext uri="{FF2B5EF4-FFF2-40B4-BE49-F238E27FC236}">
                <a16:creationId xmlns:a16="http://schemas.microsoft.com/office/drawing/2014/main" id="{D9A160FA-7DFA-BEAD-A514-A97DAA31B8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9008816" y="3685670"/>
            <a:ext cx="754965" cy="754965"/>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7DD34145-DE6E-2649-D43C-F728FD7E2B62}"/>
              </a:ext>
            </a:extLst>
          </p:cNvPr>
          <p:cNvSpPr txBox="1"/>
          <p:nvPr/>
        </p:nvSpPr>
        <p:spPr>
          <a:xfrm>
            <a:off x="208809" y="439401"/>
            <a:ext cx="4483500"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just">
              <a:defRPr sz="1400" b="1">
                <a:solidFill>
                  <a:schemeClr val="accent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0" i="1"/>
              <a:t>These materials are recommended for emergency repairs. Partners are encouraged to modify the quantities below based on the materials and resources available to them. </a:t>
            </a:r>
          </a:p>
        </p:txBody>
      </p:sp>
      <p:pic>
        <p:nvPicPr>
          <p:cNvPr id="4" name="Picture 3">
            <a:extLst>
              <a:ext uri="{FF2B5EF4-FFF2-40B4-BE49-F238E27FC236}">
                <a16:creationId xmlns:a16="http://schemas.microsoft.com/office/drawing/2014/main" id="{06D6F8E1-96A6-3523-D843-B494D8CAF9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8067" y="5228287"/>
            <a:ext cx="776455" cy="746792"/>
          </a:xfrm>
          <a:prstGeom prst="rect">
            <a:avLst/>
          </a:prstGeom>
        </p:spPr>
      </p:pic>
      <p:pic>
        <p:nvPicPr>
          <p:cNvPr id="2" name="Picture 1" descr="Extra Large Head Clout Nail Pack 30mm | Toolstation">
            <a:extLst>
              <a:ext uri="{FF2B5EF4-FFF2-40B4-BE49-F238E27FC236}">
                <a16:creationId xmlns:a16="http://schemas.microsoft.com/office/drawing/2014/main" id="{A207FA4A-F7DE-E659-F2D6-C36AACF869EC}"/>
              </a:ext>
            </a:extLst>
          </p:cNvPr>
          <p:cNvPicPr>
            <a:picLocks noChangeAspect="1"/>
          </p:cNvPicPr>
          <p:nvPr/>
        </p:nvPicPr>
        <p:blipFill>
          <a:blip r:embed="rId13"/>
          <a:stretch>
            <a:fillRect/>
          </a:stretch>
        </p:blipFill>
        <p:spPr>
          <a:xfrm>
            <a:off x="4130154" y="4768454"/>
            <a:ext cx="617149" cy="616870"/>
          </a:xfrm>
          <a:prstGeom prst="rect">
            <a:avLst/>
          </a:prstGeom>
        </p:spPr>
      </p:pic>
      <p:pic>
        <p:nvPicPr>
          <p:cNvPr id="7" name="Google Shape;61;g33a6f523f4b_13_6">
            <a:extLst>
              <a:ext uri="{FF2B5EF4-FFF2-40B4-BE49-F238E27FC236}">
                <a16:creationId xmlns:a16="http://schemas.microsoft.com/office/drawing/2014/main" id="{EE00E124-3881-F74C-8F89-2827D967EC5D}"/>
              </a:ext>
            </a:extLst>
          </p:cNvPr>
          <p:cNvPicPr preferRelativeResize="0"/>
          <p:nvPr/>
        </p:nvPicPr>
        <p:blipFill rotWithShape="1">
          <a:blip r:embed="rId14">
            <a:alphaModFix/>
          </a:blip>
          <a:srcRect l="-1420" t="1700" r="1419" b="-1700"/>
          <a:stretch/>
        </p:blipFill>
        <p:spPr>
          <a:xfrm rot="21366253">
            <a:off x="8985496" y="2039527"/>
            <a:ext cx="494593" cy="484225"/>
          </a:xfrm>
          <a:prstGeom prst="rect">
            <a:avLst/>
          </a:prstGeom>
          <a:noFill/>
          <a:ln>
            <a:noFill/>
          </a:ln>
        </p:spPr>
      </p:pic>
      <p:sp>
        <p:nvSpPr>
          <p:cNvPr id="8" name="TextBox 7">
            <a:extLst>
              <a:ext uri="{FF2B5EF4-FFF2-40B4-BE49-F238E27FC236}">
                <a16:creationId xmlns:a16="http://schemas.microsoft.com/office/drawing/2014/main" id="{771A7540-31A7-FFE2-0F86-6EBD313518CA}"/>
              </a:ext>
            </a:extLst>
          </p:cNvPr>
          <p:cNvSpPr txBox="1"/>
          <p:nvPr/>
        </p:nvSpPr>
        <p:spPr>
          <a:xfrm>
            <a:off x="7423998" y="1775400"/>
            <a:ext cx="1600200" cy="738664"/>
          </a:xfrm>
          <a:prstGeom prst="rect">
            <a:avLst/>
          </a:prstGeom>
          <a:noFill/>
        </p:spPr>
        <p:txBody>
          <a:bodyPr wrap="square" lIns="91440" tIns="45720" rIns="91440" bIns="45720" rtlCol="0" anchor="t">
            <a:spAutoFit/>
          </a:bodyPr>
          <a:lstStyle/>
          <a:p>
            <a:pPr algn="just"/>
            <a:r>
              <a:rPr lang="en-US" sz="1400" b="1">
                <a:solidFill>
                  <a:schemeClr val="accent1"/>
                </a:solidFill>
                <a:latin typeface="Calibri"/>
                <a:ea typeface="Calibri"/>
                <a:cs typeface="Calibri"/>
              </a:rPr>
              <a:t>HAMMER</a:t>
            </a:r>
          </a:p>
          <a:p>
            <a:r>
              <a:rPr lang="en-GB" sz="1400">
                <a:latin typeface="Calibri" panose="020F0502020204030204" pitchFamily="34" charset="0"/>
                <a:ea typeface="Calibri" panose="020F0502020204030204" pitchFamily="34" charset="0"/>
                <a:cs typeface="Calibri" panose="020F0502020204030204" pitchFamily="34" charset="0"/>
              </a:rPr>
              <a:t>Metal or fiberglass handle.</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8A09312-F8E0-74EE-5020-B9A854CCDFC6}"/>
              </a:ext>
            </a:extLst>
          </p:cNvPr>
          <p:cNvSpPr txBox="1"/>
          <p:nvPr/>
        </p:nvSpPr>
        <p:spPr>
          <a:xfrm>
            <a:off x="9173905" y="1760779"/>
            <a:ext cx="822751"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pcs</a:t>
            </a:r>
            <a:endParaRPr lang="en-GB" sz="1400"/>
          </a:p>
        </p:txBody>
      </p:sp>
      <p:pic>
        <p:nvPicPr>
          <p:cNvPr id="12" name="Google Shape;68;g33a6f523f4b_13_6">
            <a:extLst>
              <a:ext uri="{FF2B5EF4-FFF2-40B4-BE49-F238E27FC236}">
                <a16:creationId xmlns:a16="http://schemas.microsoft.com/office/drawing/2014/main" id="{5F51F1BC-1677-2360-0440-0E75B3F44862}"/>
              </a:ext>
            </a:extLst>
          </p:cNvPr>
          <p:cNvPicPr preferRelativeResize="0"/>
          <p:nvPr/>
        </p:nvPicPr>
        <p:blipFill>
          <a:blip r:embed="rId15">
            <a:alphaModFix/>
          </a:blip>
          <a:stretch>
            <a:fillRect/>
          </a:stretch>
        </p:blipFill>
        <p:spPr>
          <a:xfrm>
            <a:off x="1782038" y="5694870"/>
            <a:ext cx="524029" cy="524028"/>
          </a:xfrm>
          <a:prstGeom prst="rect">
            <a:avLst/>
          </a:prstGeom>
          <a:noFill/>
          <a:ln>
            <a:noFill/>
          </a:ln>
        </p:spPr>
      </p:pic>
      <p:sp>
        <p:nvSpPr>
          <p:cNvPr id="13" name="TextBox 12">
            <a:extLst>
              <a:ext uri="{FF2B5EF4-FFF2-40B4-BE49-F238E27FC236}">
                <a16:creationId xmlns:a16="http://schemas.microsoft.com/office/drawing/2014/main" id="{519ED447-2CD1-1BD8-7E0C-F3FE296277B1}"/>
              </a:ext>
            </a:extLst>
          </p:cNvPr>
          <p:cNvSpPr txBox="1"/>
          <p:nvPr/>
        </p:nvSpPr>
        <p:spPr>
          <a:xfrm>
            <a:off x="106201" y="5207164"/>
            <a:ext cx="1587033" cy="1169551"/>
          </a:xfrm>
          <a:prstGeom prst="rect">
            <a:avLst/>
          </a:prstGeom>
          <a:noFill/>
        </p:spPr>
        <p:txBody>
          <a:bodyPr wrap="square" rtlCol="0">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PLASTIC SHEET</a:t>
            </a:r>
          </a:p>
          <a:p>
            <a:pPr algn="just"/>
            <a:r>
              <a:rPr lang="en-GB" sz="1400">
                <a:latin typeface="Calibri" panose="020F0502020204030204" pitchFamily="34" charset="0"/>
                <a:ea typeface="Calibri" panose="020F0502020204030204" pitchFamily="34" charset="0"/>
                <a:cs typeface="Calibri" panose="020F0502020204030204" pitchFamily="34" charset="0"/>
              </a:rPr>
              <a:t>0.3mm thick, roll is up to 50sqm per shelter. Minimum width 4m.</a:t>
            </a:r>
            <a:endParaRPr lang="en-GB" sz="1400" b="1">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8FF8D69-24BC-93F1-93D5-8995D26B388F}"/>
              </a:ext>
            </a:extLst>
          </p:cNvPr>
          <p:cNvSpPr txBox="1"/>
          <p:nvPr/>
        </p:nvSpPr>
        <p:spPr>
          <a:xfrm>
            <a:off x="1706545" y="5189860"/>
            <a:ext cx="822751"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roll</a:t>
            </a:r>
            <a:endParaRPr lang="en-GB" sz="1400"/>
          </a:p>
        </p:txBody>
      </p:sp>
      <p:sp>
        <p:nvSpPr>
          <p:cNvPr id="15" name="TextBox 14">
            <a:extLst>
              <a:ext uri="{FF2B5EF4-FFF2-40B4-BE49-F238E27FC236}">
                <a16:creationId xmlns:a16="http://schemas.microsoft.com/office/drawing/2014/main" id="{F67A40F9-1532-F69C-1E2F-0D99878C60C8}"/>
              </a:ext>
            </a:extLst>
          </p:cNvPr>
          <p:cNvSpPr txBox="1"/>
          <p:nvPr/>
        </p:nvSpPr>
        <p:spPr>
          <a:xfrm>
            <a:off x="5094518" y="4892784"/>
            <a:ext cx="1600200" cy="1384995"/>
          </a:xfrm>
          <a:prstGeom prst="rect">
            <a:avLst/>
          </a:prstGeom>
          <a:noFill/>
        </p:spPr>
        <p:txBody>
          <a:bodyPr wrap="square" lIns="91440" tIns="45720" rIns="91440" bIns="45720" rtlCol="0" anchor="t">
            <a:spAutoFit/>
          </a:bodyPr>
          <a:lstStyle/>
          <a:p>
            <a:pPr algn="just"/>
            <a:r>
              <a:rPr lang="en-US" sz="1400" b="1">
                <a:solidFill>
                  <a:schemeClr val="accent1"/>
                </a:solidFill>
                <a:latin typeface="Calibri" panose="020F0502020204030204" pitchFamily="34" charset="0"/>
                <a:ea typeface="Calibri" panose="020F0502020204030204" pitchFamily="34" charset="0"/>
                <a:cs typeface="Calibri" panose="020F0502020204030204" pitchFamily="34" charset="0"/>
              </a:rPr>
              <a:t>SCALPEL</a:t>
            </a:r>
          </a:p>
          <a:p>
            <a:pPr algn="just"/>
            <a:r>
              <a:rPr lang="en-GB" sz="1400">
                <a:latin typeface="Calibri" panose="020F0502020204030204" pitchFamily="34" charset="0"/>
                <a:ea typeface="Calibri" panose="020F0502020204030204" pitchFamily="34" charset="0"/>
                <a:cs typeface="Calibri" panose="020F0502020204030204" pitchFamily="34" charset="0"/>
              </a:rPr>
              <a:t>Precision cutting tool with replaceable blade. Used for fixing tarpaulins.</a:t>
            </a:r>
          </a:p>
        </p:txBody>
      </p:sp>
      <p:sp>
        <p:nvSpPr>
          <p:cNvPr id="16" name="TextBox 15">
            <a:extLst>
              <a:ext uri="{FF2B5EF4-FFF2-40B4-BE49-F238E27FC236}">
                <a16:creationId xmlns:a16="http://schemas.microsoft.com/office/drawing/2014/main" id="{BFD88AB1-3406-EF97-8260-E7A008D81E2C}"/>
              </a:ext>
            </a:extLst>
          </p:cNvPr>
          <p:cNvSpPr txBox="1"/>
          <p:nvPr/>
        </p:nvSpPr>
        <p:spPr>
          <a:xfrm>
            <a:off x="6848723" y="4860701"/>
            <a:ext cx="927962" cy="307777"/>
          </a:xfrm>
          <a:prstGeom prst="rect">
            <a:avLst/>
          </a:prstGeom>
          <a:noFill/>
        </p:spPr>
        <p:txBody>
          <a:bodyPr wrap="square">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1 pcs</a:t>
            </a:r>
            <a:endParaRPr lang="en-GB" sz="1400"/>
          </a:p>
        </p:txBody>
      </p:sp>
      <p:sp>
        <p:nvSpPr>
          <p:cNvPr id="9" name="TextBox 8">
            <a:extLst>
              <a:ext uri="{FF2B5EF4-FFF2-40B4-BE49-F238E27FC236}">
                <a16:creationId xmlns:a16="http://schemas.microsoft.com/office/drawing/2014/main" id="{34F3CBFB-D0F1-8272-3706-C6D2AE2F26A3}"/>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9088C6B-CB8B-ADF6-EEA2-B335A2935F61}"/>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053C1BDA-0D3F-8857-638C-B6AB906282EA}"/>
              </a:ext>
            </a:extLst>
          </p:cNvPr>
          <p:cNvCxnSpPr>
            <a:cxnSpLocks/>
          </p:cNvCxnSpPr>
          <p:nvPr/>
        </p:nvCxnSpPr>
        <p:spPr>
          <a:xfrm>
            <a:off x="2568378" y="1676514"/>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D61212-B14A-E77A-DB66-B730C08104EC}"/>
              </a:ext>
            </a:extLst>
          </p:cNvPr>
          <p:cNvCxnSpPr>
            <a:cxnSpLocks/>
          </p:cNvCxnSpPr>
          <p:nvPr/>
        </p:nvCxnSpPr>
        <p:spPr>
          <a:xfrm>
            <a:off x="208809" y="3204867"/>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5BDD403-AC14-449C-5B2E-EEA31DCE6B4F}"/>
              </a:ext>
            </a:extLst>
          </p:cNvPr>
          <p:cNvCxnSpPr>
            <a:cxnSpLocks/>
          </p:cNvCxnSpPr>
          <p:nvPr/>
        </p:nvCxnSpPr>
        <p:spPr>
          <a:xfrm>
            <a:off x="2575344" y="3199915"/>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88E87D2-56A4-F0D7-15CE-8AF6D71E3E7B}"/>
              </a:ext>
            </a:extLst>
          </p:cNvPr>
          <p:cNvCxnSpPr>
            <a:cxnSpLocks/>
          </p:cNvCxnSpPr>
          <p:nvPr/>
        </p:nvCxnSpPr>
        <p:spPr>
          <a:xfrm>
            <a:off x="7527052" y="2023284"/>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F0B7EF-83D2-D202-C6A6-3AB9F8C444A7}"/>
              </a:ext>
            </a:extLst>
          </p:cNvPr>
          <p:cNvCxnSpPr>
            <a:cxnSpLocks/>
          </p:cNvCxnSpPr>
          <p:nvPr/>
        </p:nvCxnSpPr>
        <p:spPr>
          <a:xfrm>
            <a:off x="2603707" y="4728738"/>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D7F5031-4CF7-E5D1-2059-36E7AE67E8E2}"/>
              </a:ext>
            </a:extLst>
          </p:cNvPr>
          <p:cNvCxnSpPr>
            <a:cxnSpLocks/>
          </p:cNvCxnSpPr>
          <p:nvPr/>
        </p:nvCxnSpPr>
        <p:spPr>
          <a:xfrm>
            <a:off x="208809" y="5444825"/>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E4C473A-245D-1530-7E6A-6BDF3D7E5D07}"/>
              </a:ext>
            </a:extLst>
          </p:cNvPr>
          <p:cNvCxnSpPr>
            <a:cxnSpLocks/>
          </p:cNvCxnSpPr>
          <p:nvPr/>
        </p:nvCxnSpPr>
        <p:spPr>
          <a:xfrm>
            <a:off x="5133432" y="416973"/>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E3B1B43-4DA8-DFD8-FA5F-1F8C562D3A0A}"/>
              </a:ext>
            </a:extLst>
          </p:cNvPr>
          <p:cNvCxnSpPr>
            <a:cxnSpLocks/>
          </p:cNvCxnSpPr>
          <p:nvPr/>
        </p:nvCxnSpPr>
        <p:spPr>
          <a:xfrm>
            <a:off x="7584278" y="416973"/>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153F917-50A7-8249-3724-831374D5D1D5}"/>
              </a:ext>
            </a:extLst>
          </p:cNvPr>
          <p:cNvCxnSpPr>
            <a:cxnSpLocks/>
          </p:cNvCxnSpPr>
          <p:nvPr/>
        </p:nvCxnSpPr>
        <p:spPr>
          <a:xfrm>
            <a:off x="5160207" y="2023713"/>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0D1354C-126E-E8EE-2DF8-8451F38505AA}"/>
              </a:ext>
            </a:extLst>
          </p:cNvPr>
          <p:cNvCxnSpPr>
            <a:cxnSpLocks/>
          </p:cNvCxnSpPr>
          <p:nvPr/>
        </p:nvCxnSpPr>
        <p:spPr>
          <a:xfrm>
            <a:off x="5165182" y="3485844"/>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3DB1BF3-B651-ED78-27FC-0CEDCA4CBC6B}"/>
              </a:ext>
            </a:extLst>
          </p:cNvPr>
          <p:cNvCxnSpPr>
            <a:cxnSpLocks/>
          </p:cNvCxnSpPr>
          <p:nvPr/>
        </p:nvCxnSpPr>
        <p:spPr>
          <a:xfrm>
            <a:off x="7498477" y="3482692"/>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7AFFFD4-E179-4943-9C18-DBB3CA17A308}"/>
              </a:ext>
            </a:extLst>
          </p:cNvPr>
          <p:cNvCxnSpPr>
            <a:cxnSpLocks/>
          </p:cNvCxnSpPr>
          <p:nvPr/>
        </p:nvCxnSpPr>
        <p:spPr>
          <a:xfrm>
            <a:off x="5185582" y="5138722"/>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887331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AE06-CDF5-1082-A352-9184A7040952}"/>
            </a:ext>
          </a:extLst>
        </p:cNvPr>
        <p:cNvGrpSpPr/>
        <p:nvPr/>
      </p:nvGrpSpPr>
      <p:grpSpPr>
        <a:xfrm>
          <a:off x="0" y="0"/>
          <a:ext cx="0" cy="0"/>
          <a:chOff x="0" y="0"/>
          <a:chExt cx="0" cy="0"/>
        </a:xfrm>
      </p:grpSpPr>
      <p:sp>
        <p:nvSpPr>
          <p:cNvPr id="146" name="Rectangle 145">
            <a:extLst>
              <a:ext uri="{FF2B5EF4-FFF2-40B4-BE49-F238E27FC236}">
                <a16:creationId xmlns:a16="http://schemas.microsoft.com/office/drawing/2014/main" id="{672EF94A-E974-EBF5-CBF2-3BF2EA528882}"/>
              </a:ext>
            </a:extLst>
          </p:cNvPr>
          <p:cNvSpPr/>
          <p:nvPr/>
        </p:nvSpPr>
        <p:spPr>
          <a:xfrm>
            <a:off x="170846" y="2738316"/>
            <a:ext cx="4268453" cy="1477327"/>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lide Number Placeholder 56">
            <a:extLst>
              <a:ext uri="{FF2B5EF4-FFF2-40B4-BE49-F238E27FC236}">
                <a16:creationId xmlns:a16="http://schemas.microsoft.com/office/drawing/2014/main" id="{AC2B045A-75E4-5609-15D9-1C87BACE6211}"/>
              </a:ext>
            </a:extLst>
          </p:cNvPr>
          <p:cNvSpPr>
            <a:spLocks noGrp="1"/>
          </p:cNvSpPr>
          <p:nvPr>
            <p:ph type="sldNum" sz="quarter" idx="12"/>
          </p:nvPr>
        </p:nvSpPr>
        <p:spPr>
          <a:xfrm>
            <a:off x="9543755" y="6336560"/>
            <a:ext cx="290132" cy="527403"/>
          </a:xfrm>
          <a:solidFill>
            <a:srgbClr val="980000"/>
          </a:solidFill>
        </p:spPr>
        <p:txBody>
          <a:bodyPr/>
          <a:lstStyle/>
          <a:p>
            <a:r>
              <a:rPr lang="en-US" sz="900">
                <a:solidFill>
                  <a:schemeClr val="bg1"/>
                </a:solidFill>
                <a:latin typeface="Calibri" panose="020F0502020204030204" pitchFamily="34" charset="0"/>
                <a:ea typeface="Calibri" panose="020F0502020204030204" pitchFamily="34" charset="0"/>
                <a:cs typeface="Calibri" panose="020F0502020204030204" pitchFamily="34" charset="0"/>
              </a:rPr>
              <a:t>9</a:t>
            </a:r>
            <a:endParaRPr lang="en-GB" sz="9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3B9EFCB8-417C-FF7C-C4FF-D6CD842316F4}"/>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6" name="Slide Number Placeholder 56">
            <a:extLst>
              <a:ext uri="{FF2B5EF4-FFF2-40B4-BE49-F238E27FC236}">
                <a16:creationId xmlns:a16="http://schemas.microsoft.com/office/drawing/2014/main" id="{9DC15735-648E-673C-86A3-BA5F923BC2BF}"/>
              </a:ext>
            </a:extLst>
          </p:cNvPr>
          <p:cNvSpPr txBox="1">
            <a:spLocks/>
          </p:cNvSpPr>
          <p:nvPr/>
        </p:nvSpPr>
        <p:spPr>
          <a:xfrm>
            <a:off x="4604443" y="6336560"/>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latin typeface="Calibri" panose="020F0502020204030204" pitchFamily="34" charset="0"/>
                <a:ea typeface="Calibri" panose="020F0502020204030204" pitchFamily="34" charset="0"/>
                <a:cs typeface="Calibri" panose="020F0502020204030204" pitchFamily="34" charset="0"/>
              </a:rPr>
              <a:t>8</a:t>
            </a:r>
            <a:endParaRPr lang="en-GB" sz="9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55AEDB07-11E9-28FE-E28B-E790EF7AD6E1}"/>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5CE54F3A-0400-9E84-7AF8-B3CE1A274D05}"/>
              </a:ext>
            </a:extLst>
          </p:cNvPr>
          <p:cNvPicPr>
            <a:picLocks noChangeAspect="1"/>
          </p:cNvPicPr>
          <p:nvPr/>
        </p:nvPicPr>
        <p:blipFill>
          <a:blip r:embed="rId3"/>
          <a:stretch>
            <a:fillRect/>
          </a:stretch>
        </p:blipFill>
        <p:spPr>
          <a:xfrm>
            <a:off x="168969" y="713681"/>
            <a:ext cx="861394" cy="933081"/>
          </a:xfrm>
          <a:prstGeom prst="rect">
            <a:avLst/>
          </a:prstGeom>
        </p:spPr>
      </p:pic>
      <p:sp>
        <p:nvSpPr>
          <p:cNvPr id="9" name="TextBox 8">
            <a:extLst>
              <a:ext uri="{FF2B5EF4-FFF2-40B4-BE49-F238E27FC236}">
                <a16:creationId xmlns:a16="http://schemas.microsoft.com/office/drawing/2014/main" id="{BBCF874A-6F16-65CF-00C9-239800EB09C0}"/>
              </a:ext>
            </a:extLst>
          </p:cNvPr>
          <p:cNvSpPr txBox="1"/>
          <p:nvPr/>
        </p:nvSpPr>
        <p:spPr>
          <a:xfrm>
            <a:off x="1046906" y="623629"/>
            <a:ext cx="1402379" cy="1169551"/>
          </a:xfrm>
          <a:prstGeom prst="rect">
            <a:avLst/>
          </a:prstGeom>
          <a:noFill/>
        </p:spPr>
        <p:txBody>
          <a:bodyPr wrap="square">
            <a:spAutoFit/>
          </a:bodyPr>
          <a:lstStyle/>
          <a:p>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Wear gloves &amp;</a:t>
            </a:r>
          </a:p>
          <a:p>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c</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arefully remove shattered glass</a:t>
            </a:r>
          </a:p>
          <a:p>
            <a:endParaRPr lang="en-GB" sz="14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CDFA47D-94D9-EB77-0E5E-07FA0A82D4BB}"/>
              </a:ext>
            </a:extLst>
          </p:cNvPr>
          <p:cNvSpPr txBox="1"/>
          <p:nvPr/>
        </p:nvSpPr>
        <p:spPr>
          <a:xfrm>
            <a:off x="145879" y="1820428"/>
            <a:ext cx="2414441" cy="738664"/>
          </a:xfrm>
          <a:prstGeom prst="rect">
            <a:avLst/>
          </a:prstGeom>
          <a:noFill/>
        </p:spPr>
        <p:txBody>
          <a:bodyPr wrap="square">
            <a:spAutoFit/>
          </a:bodyPr>
          <a:lstStyle/>
          <a:p>
            <a:pPr marL="285750" indent="-285750">
              <a:buFont typeface="Wingdings" panose="05000000000000000000" pitchFamily="2" charset="2"/>
              <a:buChar char="q"/>
            </a:pPr>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Secure tarpaulin</a:t>
            </a:r>
          </a:p>
          <a:p>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Use timber &amp; nails or ropes to tightly cover the opening.</a:t>
            </a:r>
          </a:p>
        </p:txBody>
      </p:sp>
      <p:sp>
        <p:nvSpPr>
          <p:cNvPr id="12" name="TextBox 11">
            <a:extLst>
              <a:ext uri="{FF2B5EF4-FFF2-40B4-BE49-F238E27FC236}">
                <a16:creationId xmlns:a16="http://schemas.microsoft.com/office/drawing/2014/main" id="{BBA0ABD1-3149-E687-44F3-0D371A731150}"/>
              </a:ext>
            </a:extLst>
          </p:cNvPr>
          <p:cNvSpPr txBox="1"/>
          <p:nvPr/>
        </p:nvSpPr>
        <p:spPr>
          <a:xfrm>
            <a:off x="2870742" y="1823990"/>
            <a:ext cx="1830467" cy="738664"/>
          </a:xfrm>
          <a:prstGeom prst="rect">
            <a:avLst/>
          </a:prstGeom>
          <a:noFill/>
        </p:spPr>
        <p:txBody>
          <a:bodyPr wrap="square">
            <a:spAutoFit/>
          </a:bodyPr>
          <a:lstStyle/>
          <a:p>
            <a:pPr marL="285750" indent="-285750">
              <a:buFont typeface="Wingdings" panose="05000000000000000000" pitchFamily="2" charset="2"/>
              <a:buChar char="q"/>
            </a:pPr>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Add barrier</a:t>
            </a:r>
          </a:p>
          <a:p>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Install a railing to prevent accidents</a:t>
            </a:r>
          </a:p>
        </p:txBody>
      </p:sp>
      <p:sp>
        <p:nvSpPr>
          <p:cNvPr id="13" name="Freeform 14">
            <a:extLst>
              <a:ext uri="{FF2B5EF4-FFF2-40B4-BE49-F238E27FC236}">
                <a16:creationId xmlns:a16="http://schemas.microsoft.com/office/drawing/2014/main" id="{416552FF-2BAE-2193-C743-0D9D2AC99D71}"/>
              </a:ext>
            </a:extLst>
          </p:cNvPr>
          <p:cNvSpPr/>
          <p:nvPr/>
        </p:nvSpPr>
        <p:spPr>
          <a:xfrm>
            <a:off x="174469" y="4357513"/>
            <a:ext cx="881074" cy="1658491"/>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40" name="Group 139">
            <a:extLst>
              <a:ext uri="{FF2B5EF4-FFF2-40B4-BE49-F238E27FC236}">
                <a16:creationId xmlns:a16="http://schemas.microsoft.com/office/drawing/2014/main" id="{FE79069E-B14E-4D15-33C1-D5E63226B9DC}"/>
              </a:ext>
            </a:extLst>
          </p:cNvPr>
          <p:cNvGrpSpPr/>
          <p:nvPr/>
        </p:nvGrpSpPr>
        <p:grpSpPr>
          <a:xfrm>
            <a:off x="3272929" y="2811805"/>
            <a:ext cx="901623" cy="1403838"/>
            <a:chOff x="-3974716" y="2794357"/>
            <a:chExt cx="1089014" cy="1695608"/>
          </a:xfrm>
        </p:grpSpPr>
        <p:sp>
          <p:nvSpPr>
            <p:cNvPr id="14" name="Freeform 12">
              <a:extLst>
                <a:ext uri="{FF2B5EF4-FFF2-40B4-BE49-F238E27FC236}">
                  <a16:creationId xmlns:a16="http://schemas.microsoft.com/office/drawing/2014/main" id="{E410D197-D527-050B-F288-B52076547E4B}"/>
                </a:ext>
              </a:extLst>
            </p:cNvPr>
            <p:cNvSpPr/>
            <p:nvPr/>
          </p:nvSpPr>
          <p:spPr>
            <a:xfrm>
              <a:off x="-3956348" y="2797847"/>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5" name="Freeform 6">
              <a:extLst>
                <a:ext uri="{FF2B5EF4-FFF2-40B4-BE49-F238E27FC236}">
                  <a16:creationId xmlns:a16="http://schemas.microsoft.com/office/drawing/2014/main" id="{98270DC4-84F1-D60B-7004-80849F0FD630}"/>
                </a:ext>
              </a:extLst>
            </p:cNvPr>
            <p:cNvSpPr/>
            <p:nvPr/>
          </p:nvSpPr>
          <p:spPr>
            <a:xfrm>
              <a:off x="-3974716" y="2806060"/>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6" name="Freeform 6">
              <a:extLst>
                <a:ext uri="{FF2B5EF4-FFF2-40B4-BE49-F238E27FC236}">
                  <a16:creationId xmlns:a16="http://schemas.microsoft.com/office/drawing/2014/main" id="{2F26218C-9631-D7B6-5384-080442EC39E3}"/>
                </a:ext>
              </a:extLst>
            </p:cNvPr>
            <p:cNvSpPr/>
            <p:nvPr/>
          </p:nvSpPr>
          <p:spPr>
            <a:xfrm>
              <a:off x="-3069136" y="2806060"/>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7" name="Freeform 6">
              <a:extLst>
                <a:ext uri="{FF2B5EF4-FFF2-40B4-BE49-F238E27FC236}">
                  <a16:creationId xmlns:a16="http://schemas.microsoft.com/office/drawing/2014/main" id="{3975880E-2270-41DE-2094-DA769C06EB6D}"/>
                </a:ext>
              </a:extLst>
            </p:cNvPr>
            <p:cNvSpPr/>
            <p:nvPr/>
          </p:nvSpPr>
          <p:spPr>
            <a:xfrm rot="16200000">
              <a:off x="-3517798" y="2345694"/>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9" name="Rectangle 88">
              <a:extLst>
                <a:ext uri="{FF2B5EF4-FFF2-40B4-BE49-F238E27FC236}">
                  <a16:creationId xmlns:a16="http://schemas.microsoft.com/office/drawing/2014/main" id="{DB8BD95F-B103-0BBF-00CC-C40E4F53D2E2}"/>
                </a:ext>
              </a:extLst>
            </p:cNvPr>
            <p:cNvSpPr/>
            <p:nvPr/>
          </p:nvSpPr>
          <p:spPr>
            <a:xfrm>
              <a:off x="-3892479" y="2874411"/>
              <a:ext cx="822454" cy="1200063"/>
            </a:xfrm>
            <a:prstGeom prst="rect">
              <a:avLst/>
            </a:prstGeom>
            <a:solidFill>
              <a:srgbClr val="4E95D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98463577-6EC2-06D9-1AC9-984DE92DDE0C}"/>
                </a:ext>
              </a:extLst>
            </p:cNvPr>
            <p:cNvSpPr/>
            <p:nvPr/>
          </p:nvSpPr>
          <p:spPr>
            <a:xfrm>
              <a:off x="-3956349" y="2821556"/>
              <a:ext cx="941345" cy="1307133"/>
            </a:xfrm>
            <a:prstGeom prst="rect">
              <a:avLst/>
            </a:prstGeom>
            <a:solidFill>
              <a:srgbClr val="4E95D9">
                <a:alpha val="60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6854379E-F1FA-07A7-A721-1E6BB77294DE}"/>
                </a:ext>
              </a:extLst>
            </p:cNvPr>
            <p:cNvSpPr/>
            <p:nvPr/>
          </p:nvSpPr>
          <p:spPr>
            <a:xfrm>
              <a:off x="-3056151" y="283547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83DE6EE9-41A5-2B4D-303A-E7FEBF7E1481}"/>
                </a:ext>
              </a:extLst>
            </p:cNvPr>
            <p:cNvSpPr/>
            <p:nvPr/>
          </p:nvSpPr>
          <p:spPr>
            <a:xfrm>
              <a:off x="-3934280" y="2840107"/>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175949A8-456E-FCC3-38EB-33E7AC43E6F9}"/>
                </a:ext>
              </a:extLst>
            </p:cNvPr>
            <p:cNvSpPr/>
            <p:nvPr/>
          </p:nvSpPr>
          <p:spPr>
            <a:xfrm>
              <a:off x="-3056151" y="3372198"/>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BCB8F8E8-243B-9201-6047-75013923258D}"/>
                </a:ext>
              </a:extLst>
            </p:cNvPr>
            <p:cNvSpPr/>
            <p:nvPr/>
          </p:nvSpPr>
          <p:spPr>
            <a:xfrm>
              <a:off x="-3934280" y="337683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6AC40D3A-CC0F-0429-3599-EE98A0F19B65}"/>
                </a:ext>
              </a:extLst>
            </p:cNvPr>
            <p:cNvSpPr/>
            <p:nvPr/>
          </p:nvSpPr>
          <p:spPr>
            <a:xfrm>
              <a:off x="-3058647" y="307631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FFC59966-7674-77A5-3C25-E0DD178D7112}"/>
                </a:ext>
              </a:extLst>
            </p:cNvPr>
            <p:cNvSpPr/>
            <p:nvPr/>
          </p:nvSpPr>
          <p:spPr>
            <a:xfrm>
              <a:off x="-3936776" y="308094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Arrow Connector 100">
              <a:extLst>
                <a:ext uri="{FF2B5EF4-FFF2-40B4-BE49-F238E27FC236}">
                  <a16:creationId xmlns:a16="http://schemas.microsoft.com/office/drawing/2014/main" id="{E4B1D7AF-4F38-E9B8-6F8E-437A0F287897}"/>
                </a:ext>
              </a:extLst>
            </p:cNvPr>
            <p:cNvCxnSpPr>
              <a:cxnSpLocks/>
            </p:cNvCxnSpPr>
            <p:nvPr/>
          </p:nvCxnSpPr>
          <p:spPr>
            <a:xfrm flipV="1">
              <a:off x="-2885702" y="3617911"/>
              <a:ext cx="0" cy="872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2" name="TextBox 101">
            <a:extLst>
              <a:ext uri="{FF2B5EF4-FFF2-40B4-BE49-F238E27FC236}">
                <a16:creationId xmlns:a16="http://schemas.microsoft.com/office/drawing/2014/main" id="{99D6F3E3-E0AF-0F5C-9E71-19A03EF0EC6B}"/>
              </a:ext>
            </a:extLst>
          </p:cNvPr>
          <p:cNvSpPr txBox="1"/>
          <p:nvPr/>
        </p:nvSpPr>
        <p:spPr>
          <a:xfrm>
            <a:off x="4104512" y="3603588"/>
            <a:ext cx="4993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latin typeface="Calibri" panose="020F0502020204030204" pitchFamily="34" charset="0"/>
                <a:ea typeface="Calibri" panose="020F0502020204030204" pitchFamily="34" charset="0"/>
                <a:cs typeface="Calibri" panose="020F0502020204030204" pitchFamily="34" charset="0"/>
              </a:rPr>
              <a:t>1m</a:t>
            </a:r>
          </a:p>
        </p:txBody>
      </p:sp>
      <p:grpSp>
        <p:nvGrpSpPr>
          <p:cNvPr id="136" name="Group 135">
            <a:extLst>
              <a:ext uri="{FF2B5EF4-FFF2-40B4-BE49-F238E27FC236}">
                <a16:creationId xmlns:a16="http://schemas.microsoft.com/office/drawing/2014/main" id="{6F37BAEA-894B-3E59-7FA2-594DA4ADD162}"/>
              </a:ext>
            </a:extLst>
          </p:cNvPr>
          <p:cNvGrpSpPr/>
          <p:nvPr/>
        </p:nvGrpSpPr>
        <p:grpSpPr>
          <a:xfrm>
            <a:off x="451533" y="2823798"/>
            <a:ext cx="1819773" cy="1082641"/>
            <a:chOff x="154128" y="2762942"/>
            <a:chExt cx="2295528" cy="1365686"/>
          </a:xfrm>
        </p:grpSpPr>
        <p:grpSp>
          <p:nvGrpSpPr>
            <p:cNvPr id="15" name="Group 14">
              <a:extLst>
                <a:ext uri="{FF2B5EF4-FFF2-40B4-BE49-F238E27FC236}">
                  <a16:creationId xmlns:a16="http://schemas.microsoft.com/office/drawing/2014/main" id="{FC91A25E-983E-C872-6960-B8A6EFC09B5F}"/>
                </a:ext>
              </a:extLst>
            </p:cNvPr>
            <p:cNvGrpSpPr/>
            <p:nvPr/>
          </p:nvGrpSpPr>
          <p:grpSpPr>
            <a:xfrm>
              <a:off x="154128" y="2765474"/>
              <a:ext cx="1037191" cy="1352391"/>
              <a:chOff x="424686" y="5731149"/>
              <a:chExt cx="1037191" cy="1352391"/>
            </a:xfrm>
          </p:grpSpPr>
          <p:sp>
            <p:nvSpPr>
              <p:cNvPr id="16" name="Freeform 12">
                <a:extLst>
                  <a:ext uri="{FF2B5EF4-FFF2-40B4-BE49-F238E27FC236}">
                    <a16:creationId xmlns:a16="http://schemas.microsoft.com/office/drawing/2014/main" id="{42A42B26-6E74-8BB7-9F63-7579489F6C4D}"/>
                  </a:ext>
                </a:extLst>
              </p:cNvPr>
              <p:cNvSpPr/>
              <p:nvPr/>
            </p:nvSpPr>
            <p:spPr>
              <a:xfrm>
                <a:off x="491537" y="5731149"/>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Explosion: 14 Points 16">
                <a:extLst>
                  <a:ext uri="{FF2B5EF4-FFF2-40B4-BE49-F238E27FC236}">
                    <a16:creationId xmlns:a16="http://schemas.microsoft.com/office/drawing/2014/main" id="{F975B7CA-426C-3C97-43AA-E951A1317B9D}"/>
                  </a:ext>
                </a:extLst>
              </p:cNvPr>
              <p:cNvSpPr/>
              <p:nvPr/>
            </p:nvSpPr>
            <p:spPr>
              <a:xfrm>
                <a:off x="629799" y="5913568"/>
                <a:ext cx="756190" cy="901928"/>
              </a:xfrm>
              <a:prstGeom prst="irregularSeal2">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ightning Bolt 17">
                <a:extLst>
                  <a:ext uri="{FF2B5EF4-FFF2-40B4-BE49-F238E27FC236}">
                    <a16:creationId xmlns:a16="http://schemas.microsoft.com/office/drawing/2014/main" id="{295D1EE7-1F70-2E1E-5ED9-1CADF511A032}"/>
                  </a:ext>
                </a:extLst>
              </p:cNvPr>
              <p:cNvSpPr/>
              <p:nvPr/>
            </p:nvSpPr>
            <p:spPr>
              <a:xfrm>
                <a:off x="703351" y="6503723"/>
                <a:ext cx="756189" cy="579817"/>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Lightning Bolt 18">
                <a:extLst>
                  <a:ext uri="{FF2B5EF4-FFF2-40B4-BE49-F238E27FC236}">
                    <a16:creationId xmlns:a16="http://schemas.microsoft.com/office/drawing/2014/main" id="{2E66B9D6-8891-C0E4-C61B-B0221015CE64}"/>
                  </a:ext>
                </a:extLst>
              </p:cNvPr>
              <p:cNvSpPr/>
              <p:nvPr/>
            </p:nvSpPr>
            <p:spPr>
              <a:xfrm rot="4589051">
                <a:off x="444491" y="5729811"/>
                <a:ext cx="507267" cy="546878"/>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 name="Freeform 12">
              <a:extLst>
                <a:ext uri="{FF2B5EF4-FFF2-40B4-BE49-F238E27FC236}">
                  <a16:creationId xmlns:a16="http://schemas.microsoft.com/office/drawing/2014/main" id="{A699D714-A170-91E1-F7BD-2318EA3E2D22}"/>
                </a:ext>
              </a:extLst>
            </p:cNvPr>
            <p:cNvSpPr/>
            <p:nvPr/>
          </p:nvSpPr>
          <p:spPr>
            <a:xfrm>
              <a:off x="1479316" y="2766432"/>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4" name="Freeform 6">
              <a:extLst>
                <a:ext uri="{FF2B5EF4-FFF2-40B4-BE49-F238E27FC236}">
                  <a16:creationId xmlns:a16="http://schemas.microsoft.com/office/drawing/2014/main" id="{C0898269-8EBF-1A91-B7C8-F10925FADACF}"/>
                </a:ext>
              </a:extLst>
            </p:cNvPr>
            <p:cNvSpPr/>
            <p:nvPr/>
          </p:nvSpPr>
          <p:spPr>
            <a:xfrm>
              <a:off x="1460948" y="2774645"/>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105" name="Freeform 6">
              <a:extLst>
                <a:ext uri="{FF2B5EF4-FFF2-40B4-BE49-F238E27FC236}">
                  <a16:creationId xmlns:a16="http://schemas.microsoft.com/office/drawing/2014/main" id="{8E60973E-F2DA-8479-0F31-B1C31E6FED03}"/>
                </a:ext>
              </a:extLst>
            </p:cNvPr>
            <p:cNvSpPr/>
            <p:nvPr/>
          </p:nvSpPr>
          <p:spPr>
            <a:xfrm>
              <a:off x="2366528" y="2774645"/>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106" name="Freeform 6">
              <a:extLst>
                <a:ext uri="{FF2B5EF4-FFF2-40B4-BE49-F238E27FC236}">
                  <a16:creationId xmlns:a16="http://schemas.microsoft.com/office/drawing/2014/main" id="{F3DBD6C1-8183-390A-FC42-865DFB5E4C58}"/>
                </a:ext>
              </a:extLst>
            </p:cNvPr>
            <p:cNvSpPr/>
            <p:nvPr/>
          </p:nvSpPr>
          <p:spPr>
            <a:xfrm rot="16200000">
              <a:off x="1917866" y="3597727"/>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107" name="Rectangle 106">
              <a:extLst>
                <a:ext uri="{FF2B5EF4-FFF2-40B4-BE49-F238E27FC236}">
                  <a16:creationId xmlns:a16="http://schemas.microsoft.com/office/drawing/2014/main" id="{50FBF46E-98A0-6927-7880-D8FE1DE40697}"/>
                </a:ext>
              </a:extLst>
            </p:cNvPr>
            <p:cNvSpPr/>
            <p:nvPr/>
          </p:nvSpPr>
          <p:spPr>
            <a:xfrm>
              <a:off x="1543185" y="2842996"/>
              <a:ext cx="822454" cy="1200063"/>
            </a:xfrm>
            <a:prstGeom prst="rect">
              <a:avLst/>
            </a:prstGeom>
            <a:solidFill>
              <a:srgbClr val="4E95D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171235E6-9B11-02C6-DDB8-FD1930919BED}"/>
                </a:ext>
              </a:extLst>
            </p:cNvPr>
            <p:cNvSpPr/>
            <p:nvPr/>
          </p:nvSpPr>
          <p:spPr>
            <a:xfrm>
              <a:off x="2377017" y="406229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48A6A302-BE72-4C1E-88C2-107F15BF4B36}"/>
                </a:ext>
              </a:extLst>
            </p:cNvPr>
            <p:cNvSpPr/>
            <p:nvPr/>
          </p:nvSpPr>
          <p:spPr>
            <a:xfrm>
              <a:off x="1498888" y="406692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6">
              <a:extLst>
                <a:ext uri="{FF2B5EF4-FFF2-40B4-BE49-F238E27FC236}">
                  <a16:creationId xmlns:a16="http://schemas.microsoft.com/office/drawing/2014/main" id="{55C3597D-422A-4C7A-B86C-860DDD9B7DF7}"/>
                </a:ext>
              </a:extLst>
            </p:cNvPr>
            <p:cNvSpPr/>
            <p:nvPr/>
          </p:nvSpPr>
          <p:spPr>
            <a:xfrm rot="16200000">
              <a:off x="1917866" y="2314279"/>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111" name="Oval 110">
              <a:extLst>
                <a:ext uri="{FF2B5EF4-FFF2-40B4-BE49-F238E27FC236}">
                  <a16:creationId xmlns:a16="http://schemas.microsoft.com/office/drawing/2014/main" id="{AB7BFE70-81BC-E3FD-76DE-511696BC8EB3}"/>
                </a:ext>
              </a:extLst>
            </p:cNvPr>
            <p:cNvSpPr/>
            <p:nvPr/>
          </p:nvSpPr>
          <p:spPr>
            <a:xfrm>
              <a:off x="2379513" y="280406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078C542C-45E6-DE25-73F7-ADE82DDD415F}"/>
                </a:ext>
              </a:extLst>
            </p:cNvPr>
            <p:cNvSpPr/>
            <p:nvPr/>
          </p:nvSpPr>
          <p:spPr>
            <a:xfrm>
              <a:off x="1501384" y="2808692"/>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3" name="Freeform 14">
            <a:extLst>
              <a:ext uri="{FF2B5EF4-FFF2-40B4-BE49-F238E27FC236}">
                <a16:creationId xmlns:a16="http://schemas.microsoft.com/office/drawing/2014/main" id="{51DCEE7D-C536-7532-A49D-75B8C7C7682B}"/>
              </a:ext>
            </a:extLst>
          </p:cNvPr>
          <p:cNvSpPr/>
          <p:nvPr/>
        </p:nvSpPr>
        <p:spPr>
          <a:xfrm>
            <a:off x="3453243" y="4357512"/>
            <a:ext cx="881074" cy="1611413"/>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b="-2922"/>
            </a:stretch>
          </a:blipFill>
        </p:spPr>
        <p:txBody>
          <a:bodyPr/>
          <a:lstStyle/>
          <a:p>
            <a:endParaRPr lang="en-GB"/>
          </a:p>
        </p:txBody>
      </p:sp>
      <p:pic>
        <p:nvPicPr>
          <p:cNvPr id="114" name="Picture 113">
            <a:extLst>
              <a:ext uri="{FF2B5EF4-FFF2-40B4-BE49-F238E27FC236}">
                <a16:creationId xmlns:a16="http://schemas.microsoft.com/office/drawing/2014/main" id="{676D2F7D-9BE5-5167-6571-FF3086C2299A}"/>
              </a:ext>
            </a:extLst>
          </p:cNvPr>
          <p:cNvPicPr>
            <a:picLocks noChangeAspect="1"/>
          </p:cNvPicPr>
          <p:nvPr/>
        </p:nvPicPr>
        <p:blipFill>
          <a:blip r:embed="rId10"/>
          <a:stretch>
            <a:fillRect/>
          </a:stretch>
        </p:blipFill>
        <p:spPr>
          <a:xfrm>
            <a:off x="3541337" y="4425454"/>
            <a:ext cx="704886" cy="1543471"/>
          </a:xfrm>
          <a:prstGeom prst="rect">
            <a:avLst/>
          </a:prstGeom>
        </p:spPr>
      </p:pic>
      <p:sp>
        <p:nvSpPr>
          <p:cNvPr id="116" name="TextBox 115">
            <a:extLst>
              <a:ext uri="{FF2B5EF4-FFF2-40B4-BE49-F238E27FC236}">
                <a16:creationId xmlns:a16="http://schemas.microsoft.com/office/drawing/2014/main" id="{0C48BD4B-D027-F6CA-74A6-3E9AD40F529A}"/>
              </a:ext>
            </a:extLst>
          </p:cNvPr>
          <p:cNvSpPr txBox="1"/>
          <p:nvPr/>
        </p:nvSpPr>
        <p:spPr>
          <a:xfrm>
            <a:off x="1446698" y="4498219"/>
            <a:ext cx="2089814" cy="738664"/>
          </a:xfrm>
          <a:prstGeom prst="rect">
            <a:avLst/>
          </a:prstGeom>
          <a:noFill/>
        </p:spPr>
        <p:txBody>
          <a:bodyPr wrap="square">
            <a:spAutoFit/>
          </a:bodyPr>
          <a:lstStyle/>
          <a:p>
            <a:pPr marL="285750" indent="-285750">
              <a:buFont typeface="Wingdings" panose="05000000000000000000" pitchFamily="2" charset="2"/>
              <a:buChar char="q"/>
            </a:pPr>
            <a:r>
              <a:rPr lang="en-GB" sz="1400" b="1">
                <a:solidFill>
                  <a:schemeClr val="accent1"/>
                </a:solidFill>
                <a:latin typeface="Aptos"/>
              </a:rPr>
              <a:t>Reuse old doors</a:t>
            </a:r>
          </a:p>
          <a:p>
            <a:r>
              <a:rPr lang="en-GB" sz="1400">
                <a:solidFill>
                  <a:srgbClr val="000000"/>
                </a:solidFill>
                <a:latin typeface="Aptos"/>
              </a:rPr>
              <a:t>Adjust them to fit the size of the openings</a:t>
            </a:r>
          </a:p>
        </p:txBody>
      </p:sp>
      <p:grpSp>
        <p:nvGrpSpPr>
          <p:cNvPr id="135" name="Group 134">
            <a:extLst>
              <a:ext uri="{FF2B5EF4-FFF2-40B4-BE49-F238E27FC236}">
                <a16:creationId xmlns:a16="http://schemas.microsoft.com/office/drawing/2014/main" id="{026180F4-26BB-5EA9-0ADA-1CEAD58FE7FD}"/>
              </a:ext>
            </a:extLst>
          </p:cNvPr>
          <p:cNvGrpSpPr/>
          <p:nvPr/>
        </p:nvGrpSpPr>
        <p:grpSpPr>
          <a:xfrm>
            <a:off x="2393367" y="601983"/>
            <a:ext cx="991583" cy="954107"/>
            <a:chOff x="2681420" y="601983"/>
            <a:chExt cx="1252555" cy="1205216"/>
          </a:xfrm>
        </p:grpSpPr>
        <p:sp>
          <p:nvSpPr>
            <p:cNvPr id="127" name="Freeform 9">
              <a:extLst>
                <a:ext uri="{FF2B5EF4-FFF2-40B4-BE49-F238E27FC236}">
                  <a16:creationId xmlns:a16="http://schemas.microsoft.com/office/drawing/2014/main" id="{F4EA8329-88C8-3CC5-1475-BEE09D168408}"/>
                </a:ext>
              </a:extLst>
            </p:cNvPr>
            <p:cNvSpPr/>
            <p:nvPr/>
          </p:nvSpPr>
          <p:spPr>
            <a:xfrm>
              <a:off x="2681420" y="601983"/>
              <a:ext cx="1252555" cy="1205216"/>
            </a:xfrm>
            <a:custGeom>
              <a:avLst/>
              <a:gdLst/>
              <a:ahLst/>
              <a:cxnLst/>
              <a:rect l="l" t="t" r="r" b="b"/>
              <a:pathLst>
                <a:path w="3181330" h="3339979">
                  <a:moveTo>
                    <a:pt x="0" y="0"/>
                  </a:moveTo>
                  <a:lnTo>
                    <a:pt x="3181329" y="0"/>
                  </a:lnTo>
                  <a:lnTo>
                    <a:pt x="3181329" y="3339979"/>
                  </a:lnTo>
                  <a:lnTo>
                    <a:pt x="0" y="3339979"/>
                  </a:lnTo>
                  <a:lnTo>
                    <a:pt x="0" y="0"/>
                  </a:lnTo>
                  <a:close/>
                </a:path>
              </a:pathLst>
            </a:custGeom>
            <a:blipFill>
              <a:blip r:embed="rId11">
                <a:extLst>
                  <a:ext uri="{BEBA8EAE-BF5A-486C-A8C5-ECC9F3942E4B}">
                    <a14:imgProps xmlns:a14="http://schemas.microsoft.com/office/drawing/2010/main">
                      <a14:imgLayer r:embed="rId12">
                        <a14:imgEffect>
                          <a14:colorTemperature colorTemp="5300"/>
                        </a14:imgEffect>
                      </a14:imgLayer>
                    </a14:imgProps>
                  </a:ext>
                </a:extLst>
              </a:blip>
              <a:stretch>
                <a:fillRect l="-96396" t="-221053" r="-348794" b="-273806"/>
              </a:stretch>
            </a:blipFill>
          </p:spPr>
          <p:txBody>
            <a:bodyPr/>
            <a:lstStyle/>
            <a:p>
              <a:endParaRPr lang="en-GB" sz="675"/>
            </a:p>
          </p:txBody>
        </p:sp>
        <p:pic>
          <p:nvPicPr>
            <p:cNvPr id="129" name="Picture 128">
              <a:extLst>
                <a:ext uri="{FF2B5EF4-FFF2-40B4-BE49-F238E27FC236}">
                  <a16:creationId xmlns:a16="http://schemas.microsoft.com/office/drawing/2014/main" id="{3B63856A-5702-6071-2C19-FF4CF05A29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825" b="92325" l="4167" r="91667">
                          <a14:foregroundMark x1="33333" y1="39693" x2="24167" y2="14035"/>
                          <a14:foregroundMark x1="22500" y1="15789" x2="21250" y2="10746"/>
                          <a14:foregroundMark x1="25833" y1="10746" x2="20062" y2="16360"/>
                          <a14:foregroundMark x1="24167" y1="8991" x2="20464" y2="14188"/>
                          <a14:foregroundMark x1="23333" y1="7675" x2="20982" y2="11387"/>
                          <a14:foregroundMark x1="16797" y1="34015" x2="18750" y2="55702"/>
                          <a14:foregroundMark x1="27083" y1="21053" x2="26667" y2="76754"/>
                          <a14:foregroundMark x1="23333" y1="17982" x2="12917" y2="72807"/>
                          <a14:foregroundMark x1="20417" y1="14035" x2="30000" y2="58772"/>
                          <a14:foregroundMark x1="30000" y1="58772" x2="91667" y2="24781"/>
                          <a14:foregroundMark x1="91667" y1="24781" x2="41667" y2="59430"/>
                          <a14:foregroundMark x1="41667" y1="59430" x2="82917" y2="21272"/>
                          <a14:foregroundMark x1="25000" y1="9868" x2="8750" y2="28947"/>
                          <a14:foregroundMark x1="9167" y1="22149" x2="27917" y2="7675"/>
                          <a14:foregroundMark x1="23750" y1="9430" x2="10000" y2="16009"/>
                          <a14:foregroundMark x1="15000" y1="10307" x2="12500" y2="8114"/>
                          <a14:foregroundMark x1="27083" y1="8991" x2="35000" y2="17325"/>
                          <a14:foregroundMark x1="33333" y1="7895" x2="42500" y2="21272"/>
                          <a14:foregroundMark x1="32917" y1="11842" x2="4583" y2="46491"/>
                          <a14:foregroundMark x1="64583" y1="8333" x2="80417" y2="8991"/>
                          <a14:foregroundMark x1="80000" y1="7895" x2="65417" y2="4825"/>
                          <a14:foregroundMark x1="53750" y1="88158" x2="69583" y2="92325"/>
                          <a14:backgroundMark x1="3839" y1="46332" x2="2917" y2="51316"/>
                          <a14:backgroundMark x1="7121" y1="28586" x2="6965" y2="29430"/>
                          <a14:backgroundMark x1="11229" y1="6374" x2="10913" y2="8083"/>
                          <a14:backgroundMark x1="12083" y1="1754" x2="11410" y2="5392"/>
                        </a14:backgroundRemoval>
                      </a14:imgEffect>
                    </a14:imgLayer>
                  </a14:imgProps>
                </a:ext>
              </a:extLst>
            </a:blip>
            <a:stretch>
              <a:fillRect/>
            </a:stretch>
          </p:blipFill>
          <p:spPr>
            <a:xfrm>
              <a:off x="3276428" y="824975"/>
              <a:ext cx="264943" cy="503393"/>
            </a:xfrm>
            <a:prstGeom prst="rect">
              <a:avLst/>
            </a:prstGeom>
          </p:spPr>
        </p:pic>
      </p:grpSp>
      <p:sp>
        <p:nvSpPr>
          <p:cNvPr id="130" name="TextBox 129">
            <a:extLst>
              <a:ext uri="{FF2B5EF4-FFF2-40B4-BE49-F238E27FC236}">
                <a16:creationId xmlns:a16="http://schemas.microsoft.com/office/drawing/2014/main" id="{DBF9854A-13A3-BE80-A63D-9096A71F190E}"/>
              </a:ext>
            </a:extLst>
          </p:cNvPr>
          <p:cNvSpPr txBox="1"/>
          <p:nvPr/>
        </p:nvSpPr>
        <p:spPr>
          <a:xfrm>
            <a:off x="3434457" y="620101"/>
            <a:ext cx="1417404" cy="954107"/>
          </a:xfrm>
          <a:prstGeom prst="rect">
            <a:avLst/>
          </a:prstGeom>
          <a:noFill/>
        </p:spPr>
        <p:txBody>
          <a:bodyPr wrap="square" lIns="91440" tIns="45720" rIns="91440" bIns="45720" anchor="t">
            <a:spAutoFit/>
          </a:bodyPr>
          <a:lstStyle/>
          <a:p>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Keep children away from insecure windows</a:t>
            </a:r>
            <a:endParaRPr lang="en-GB" sz="14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33" name="TextBox 132">
            <a:extLst>
              <a:ext uri="{FF2B5EF4-FFF2-40B4-BE49-F238E27FC236}">
                <a16:creationId xmlns:a16="http://schemas.microsoft.com/office/drawing/2014/main" id="{D9628261-4461-483E-917E-3C07444CCF67}"/>
              </a:ext>
            </a:extLst>
          </p:cNvPr>
          <p:cNvSpPr txBox="1"/>
          <p:nvPr/>
        </p:nvSpPr>
        <p:spPr>
          <a:xfrm>
            <a:off x="145879" y="136334"/>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Sealing off openings</a:t>
            </a:r>
          </a:p>
        </p:txBody>
      </p:sp>
      <p:cxnSp>
        <p:nvCxnSpPr>
          <p:cNvPr id="134" name="Straight Connector 133">
            <a:extLst>
              <a:ext uri="{FF2B5EF4-FFF2-40B4-BE49-F238E27FC236}">
                <a16:creationId xmlns:a16="http://schemas.microsoft.com/office/drawing/2014/main" id="{54748097-2E18-5F35-DCC6-4263D9D8BF22}"/>
              </a:ext>
            </a:extLst>
          </p:cNvPr>
          <p:cNvCxnSpPr>
            <a:cxnSpLocks/>
          </p:cNvCxnSpPr>
          <p:nvPr/>
        </p:nvCxnSpPr>
        <p:spPr>
          <a:xfrm>
            <a:off x="-10701"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37" name="Picture 136">
            <a:extLst>
              <a:ext uri="{FF2B5EF4-FFF2-40B4-BE49-F238E27FC236}">
                <a16:creationId xmlns:a16="http://schemas.microsoft.com/office/drawing/2014/main" id="{2B9F348A-E5B8-EF68-A4F3-C7139F9FFFE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353" b="99265" l="0" r="97170">
                        <a14:foregroundMark x1="22642" y1="32353" x2="16981" y2="11765"/>
                        <a14:foregroundMark x1="16981" y1="16176" x2="29245" y2="11765"/>
                        <a14:foregroundMark x1="25472" y1="7353" x2="12264" y2="13235"/>
                        <a14:foregroundMark x1="13208" y1="25735" x2="12264" y2="47794"/>
                        <a14:foregroundMark x1="9434" y1="37500" x2="0" y2="59559"/>
                        <a14:foregroundMark x1="11321" y1="68382" x2="8491" y2="97794"/>
                        <a14:foregroundMark x1="23585" y1="71324" x2="24528" y2="99265"/>
                        <a14:foregroundMark x1="17925" y1="68382" x2="12264" y2="90441"/>
                        <a14:foregroundMark x1="18868" y1="27941" x2="19811" y2="19118"/>
                        <a14:foregroundMark x1="87736" y1="30147" x2="82075" y2="49265"/>
                        <a14:foregroundMark x1="83019" y1="32353" x2="74528" y2="75000"/>
                        <a14:foregroundMark x1="81132" y1="50000" x2="69811" y2="60294"/>
                        <a14:foregroundMark x1="78302" y1="48529" x2="71698" y2="63235"/>
                        <a14:foregroundMark x1="81132" y1="55147" x2="85849" y2="71324"/>
                        <a14:foregroundMark x1="89623" y1="55147" x2="92453" y2="66912"/>
                        <a14:foregroundMark x1="92453" y1="52206" x2="89623" y2="70588"/>
                        <a14:foregroundMark x1="97170" y1="54412" x2="93396" y2="58824"/>
                        <a14:foregroundMark x1="87736" y1="50735" x2="80189" y2="45588"/>
                        <a14:foregroundMark x1="82075" y1="52941" x2="89623" y2="97794"/>
                        <a14:foregroundMark x1="28302" y1="38971" x2="21698" y2="24265"/>
                        <a14:foregroundMark x1="20755" y1="42647" x2="17925" y2="25000"/>
                      </a14:backgroundRemoval>
                    </a14:imgEffect>
                  </a14:imgLayer>
                </a14:imgProps>
              </a:ext>
            </a:extLst>
          </a:blip>
          <a:srcRect t="1" r="60686" b="14245"/>
          <a:stretch>
            <a:fillRect/>
          </a:stretch>
        </p:blipFill>
        <p:spPr>
          <a:xfrm>
            <a:off x="3352641" y="3178712"/>
            <a:ext cx="253032" cy="727406"/>
          </a:xfrm>
          <a:prstGeom prst="rect">
            <a:avLst/>
          </a:prstGeom>
        </p:spPr>
      </p:pic>
      <p:pic>
        <p:nvPicPr>
          <p:cNvPr id="138" name="Picture 137">
            <a:extLst>
              <a:ext uri="{FF2B5EF4-FFF2-40B4-BE49-F238E27FC236}">
                <a16:creationId xmlns:a16="http://schemas.microsoft.com/office/drawing/2014/main" id="{79215270-FC65-79E3-528A-FC423C549F8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353" b="99265" l="0" r="97170">
                        <a14:foregroundMark x1="22642" y1="32353" x2="16981" y2="11765"/>
                        <a14:foregroundMark x1="16981" y1="16176" x2="29245" y2="11765"/>
                        <a14:foregroundMark x1="25472" y1="7353" x2="12264" y2="13235"/>
                        <a14:foregroundMark x1="13208" y1="25735" x2="12264" y2="47794"/>
                        <a14:foregroundMark x1="9434" y1="37500" x2="0" y2="59559"/>
                        <a14:foregroundMark x1="11321" y1="68382" x2="8491" y2="97794"/>
                        <a14:foregroundMark x1="23585" y1="71324" x2="24528" y2="99265"/>
                        <a14:foregroundMark x1="17925" y1="68382" x2="12264" y2="90441"/>
                        <a14:foregroundMark x1="18868" y1="27941" x2="19811" y2="19118"/>
                        <a14:foregroundMark x1="87736" y1="30147" x2="82075" y2="49265"/>
                        <a14:foregroundMark x1="83019" y1="32353" x2="74528" y2="75000"/>
                        <a14:foregroundMark x1="81132" y1="50000" x2="69811" y2="60294"/>
                        <a14:foregroundMark x1="78302" y1="48529" x2="71698" y2="63235"/>
                        <a14:foregroundMark x1="81132" y1="55147" x2="85849" y2="71324"/>
                        <a14:foregroundMark x1="89623" y1="55147" x2="92453" y2="66912"/>
                        <a14:foregroundMark x1="92453" y1="52206" x2="89623" y2="70588"/>
                        <a14:foregroundMark x1="97170" y1="54412" x2="93396" y2="58824"/>
                        <a14:foregroundMark x1="87736" y1="50735" x2="80189" y2="45588"/>
                        <a14:foregroundMark x1="82075" y1="52941" x2="89623" y2="97794"/>
                        <a14:foregroundMark x1="28302" y1="38971" x2="21698" y2="24265"/>
                        <a14:foregroundMark x1="20755" y1="42647" x2="17925" y2="25000"/>
                      </a14:backgroundRemoval>
                    </a14:imgEffect>
                  </a14:imgLayer>
                </a14:imgProps>
              </a:ext>
            </a:extLst>
          </a:blip>
          <a:srcRect l="61345" t="16102" r="2383" b="52648"/>
          <a:stretch>
            <a:fillRect/>
          </a:stretch>
        </p:blipFill>
        <p:spPr>
          <a:xfrm>
            <a:off x="3649618" y="3625199"/>
            <a:ext cx="244162" cy="269888"/>
          </a:xfrm>
          <a:prstGeom prst="rect">
            <a:avLst/>
          </a:prstGeom>
        </p:spPr>
      </p:pic>
      <p:grpSp>
        <p:nvGrpSpPr>
          <p:cNvPr id="139" name="Group 138">
            <a:extLst>
              <a:ext uri="{FF2B5EF4-FFF2-40B4-BE49-F238E27FC236}">
                <a16:creationId xmlns:a16="http://schemas.microsoft.com/office/drawing/2014/main" id="{1000A725-08FB-4A0C-1A7D-8BB501D741A0}"/>
              </a:ext>
            </a:extLst>
          </p:cNvPr>
          <p:cNvGrpSpPr/>
          <p:nvPr/>
        </p:nvGrpSpPr>
        <p:grpSpPr>
          <a:xfrm>
            <a:off x="3288258" y="3456418"/>
            <a:ext cx="818455" cy="449702"/>
            <a:chOff x="-3975459" y="3616876"/>
            <a:chExt cx="988561" cy="543167"/>
          </a:xfrm>
        </p:grpSpPr>
        <p:sp>
          <p:nvSpPr>
            <p:cNvPr id="88" name="Freeform 6">
              <a:extLst>
                <a:ext uri="{FF2B5EF4-FFF2-40B4-BE49-F238E27FC236}">
                  <a16:creationId xmlns:a16="http://schemas.microsoft.com/office/drawing/2014/main" id="{CDC15ECE-FDB4-4F25-72B1-8790360240DA}"/>
                </a:ext>
              </a:extLst>
            </p:cNvPr>
            <p:cNvSpPr/>
            <p:nvPr/>
          </p:nvSpPr>
          <p:spPr>
            <a:xfrm rot="16200000">
              <a:off x="-3517798" y="3629142"/>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5" name="Oval 94">
              <a:extLst>
                <a:ext uri="{FF2B5EF4-FFF2-40B4-BE49-F238E27FC236}">
                  <a16:creationId xmlns:a16="http://schemas.microsoft.com/office/drawing/2014/main" id="{3139F8A1-F32C-97F4-7CF7-8AC380E19121}"/>
                </a:ext>
              </a:extLst>
            </p:cNvPr>
            <p:cNvSpPr/>
            <p:nvPr/>
          </p:nvSpPr>
          <p:spPr>
            <a:xfrm>
              <a:off x="-3058647" y="4093708"/>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C8E46ACC-9A90-A23D-9671-342455AE8ADD}"/>
                </a:ext>
              </a:extLst>
            </p:cNvPr>
            <p:cNvSpPr/>
            <p:nvPr/>
          </p:nvSpPr>
          <p:spPr>
            <a:xfrm>
              <a:off x="-3936776" y="409834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Freeform 6">
              <a:extLst>
                <a:ext uri="{FF2B5EF4-FFF2-40B4-BE49-F238E27FC236}">
                  <a16:creationId xmlns:a16="http://schemas.microsoft.com/office/drawing/2014/main" id="{4863C3CD-C4D0-AFB6-9ED3-05E0E866F62F}"/>
                </a:ext>
              </a:extLst>
            </p:cNvPr>
            <p:cNvSpPr/>
            <p:nvPr/>
          </p:nvSpPr>
          <p:spPr>
            <a:xfrm rot="16200000">
              <a:off x="-3513907" y="3491610"/>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8" name="Freeform 6">
              <a:extLst>
                <a:ext uri="{FF2B5EF4-FFF2-40B4-BE49-F238E27FC236}">
                  <a16:creationId xmlns:a16="http://schemas.microsoft.com/office/drawing/2014/main" id="{52B126C7-C61F-ED0C-CE76-C899D4ED0455}"/>
                </a:ext>
              </a:extLst>
            </p:cNvPr>
            <p:cNvSpPr/>
            <p:nvPr/>
          </p:nvSpPr>
          <p:spPr>
            <a:xfrm rot="16200000">
              <a:off x="-3514650" y="3326831"/>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9" name="Freeform 6">
              <a:extLst>
                <a:ext uri="{FF2B5EF4-FFF2-40B4-BE49-F238E27FC236}">
                  <a16:creationId xmlns:a16="http://schemas.microsoft.com/office/drawing/2014/main" id="{A018EC70-71C9-525D-F86F-A5628C4F8BBA}"/>
                </a:ext>
              </a:extLst>
            </p:cNvPr>
            <p:cNvSpPr/>
            <p:nvPr/>
          </p:nvSpPr>
          <p:spPr>
            <a:xfrm rot="16200000">
              <a:off x="-3509779" y="3156067"/>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0" name="Oval 119">
              <a:extLst>
                <a:ext uri="{FF2B5EF4-FFF2-40B4-BE49-F238E27FC236}">
                  <a16:creationId xmlns:a16="http://schemas.microsoft.com/office/drawing/2014/main" id="{E7A3F753-6C97-FFA6-B56D-E4780127DB31}"/>
                </a:ext>
              </a:extLst>
            </p:cNvPr>
            <p:cNvSpPr/>
            <p:nvPr/>
          </p:nvSpPr>
          <p:spPr>
            <a:xfrm>
              <a:off x="-3058647" y="3632182"/>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66AD28D6-E350-8771-D1EB-ADFC8607CDD2}"/>
                </a:ext>
              </a:extLst>
            </p:cNvPr>
            <p:cNvSpPr/>
            <p:nvPr/>
          </p:nvSpPr>
          <p:spPr>
            <a:xfrm>
              <a:off x="-3936776" y="3636814"/>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a:extLst>
                <a:ext uri="{FF2B5EF4-FFF2-40B4-BE49-F238E27FC236}">
                  <a16:creationId xmlns:a16="http://schemas.microsoft.com/office/drawing/2014/main" id="{163C1CB7-BFDB-6661-19DD-D23597220BC7}"/>
                </a:ext>
              </a:extLst>
            </p:cNvPr>
            <p:cNvSpPr/>
            <p:nvPr/>
          </p:nvSpPr>
          <p:spPr>
            <a:xfrm>
              <a:off x="-3058647" y="3809701"/>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69F4D7C5-8CFC-141E-2F53-1F83412F088A}"/>
                </a:ext>
              </a:extLst>
            </p:cNvPr>
            <p:cNvSpPr/>
            <p:nvPr/>
          </p:nvSpPr>
          <p:spPr>
            <a:xfrm>
              <a:off x="-3936776" y="381433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FC8E4110-7B64-D59E-5447-6882226D6A3D}"/>
                </a:ext>
              </a:extLst>
            </p:cNvPr>
            <p:cNvSpPr/>
            <p:nvPr/>
          </p:nvSpPr>
          <p:spPr>
            <a:xfrm>
              <a:off x="-3058647" y="397136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65997420-B0A1-2FEB-DF82-E87A40F97C43}"/>
                </a:ext>
              </a:extLst>
            </p:cNvPr>
            <p:cNvSpPr/>
            <p:nvPr/>
          </p:nvSpPr>
          <p:spPr>
            <a:xfrm>
              <a:off x="-3936776" y="3975997"/>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1" name="TextBox 220">
            <a:extLst>
              <a:ext uri="{FF2B5EF4-FFF2-40B4-BE49-F238E27FC236}">
                <a16:creationId xmlns:a16="http://schemas.microsoft.com/office/drawing/2014/main" id="{81B30150-D492-692C-B844-6212D36B6B6A}"/>
              </a:ext>
            </a:extLst>
          </p:cNvPr>
          <p:cNvSpPr txBox="1"/>
          <p:nvPr/>
        </p:nvSpPr>
        <p:spPr>
          <a:xfrm>
            <a:off x="5118054" y="141057"/>
            <a:ext cx="4922533"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Sealing off large gaps or collapsed areas</a:t>
            </a:r>
          </a:p>
        </p:txBody>
      </p:sp>
      <p:cxnSp>
        <p:nvCxnSpPr>
          <p:cNvPr id="222" name="Straight Connector 221">
            <a:extLst>
              <a:ext uri="{FF2B5EF4-FFF2-40B4-BE49-F238E27FC236}">
                <a16:creationId xmlns:a16="http://schemas.microsoft.com/office/drawing/2014/main" id="{D4504C31-CB24-53B1-7A11-22E0FCF1F21B}"/>
              </a:ext>
            </a:extLst>
          </p:cNvPr>
          <p:cNvCxnSpPr>
            <a:cxnSpLocks/>
          </p:cNvCxnSpPr>
          <p:nvPr/>
        </p:nvCxnSpPr>
        <p:spPr>
          <a:xfrm>
            <a:off x="4961475" y="516871"/>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450D2CC9-E77B-9E51-16E9-DD210C7B2980}"/>
              </a:ext>
            </a:extLst>
          </p:cNvPr>
          <p:cNvSpPr txBox="1"/>
          <p:nvPr/>
        </p:nvSpPr>
        <p:spPr>
          <a:xfrm>
            <a:off x="5118180" y="3947973"/>
            <a:ext cx="3025146" cy="400110"/>
          </a:xfrm>
          <a:prstGeom prst="rect">
            <a:avLst/>
          </a:prstGeom>
          <a:noFill/>
        </p:spPr>
        <p:txBody>
          <a:bodyPr wrap="square">
            <a:spAutoFit/>
          </a:bodyPr>
          <a:lstStyle/>
          <a:p>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Sealing-off internal walls</a:t>
            </a:r>
          </a:p>
        </p:txBody>
      </p:sp>
      <p:cxnSp>
        <p:nvCxnSpPr>
          <p:cNvPr id="224" name="Straight Connector 223">
            <a:extLst>
              <a:ext uri="{FF2B5EF4-FFF2-40B4-BE49-F238E27FC236}">
                <a16:creationId xmlns:a16="http://schemas.microsoft.com/office/drawing/2014/main" id="{C6B91AAB-ECFB-17ED-68F7-15162147F5A8}"/>
              </a:ext>
            </a:extLst>
          </p:cNvPr>
          <p:cNvCxnSpPr>
            <a:cxnSpLocks/>
          </p:cNvCxnSpPr>
          <p:nvPr/>
        </p:nvCxnSpPr>
        <p:spPr>
          <a:xfrm>
            <a:off x="4961600" y="4323787"/>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26" name="TextBox 225">
            <a:extLst>
              <a:ext uri="{FF2B5EF4-FFF2-40B4-BE49-F238E27FC236}">
                <a16:creationId xmlns:a16="http://schemas.microsoft.com/office/drawing/2014/main" id="{323EE028-EEEF-1A3F-D893-056DEDD0AE86}"/>
              </a:ext>
            </a:extLst>
          </p:cNvPr>
          <p:cNvSpPr txBox="1"/>
          <p:nvPr/>
        </p:nvSpPr>
        <p:spPr>
          <a:xfrm>
            <a:off x="5141937" y="583178"/>
            <a:ext cx="4771284" cy="284693"/>
          </a:xfrm>
          <a:prstGeom prst="rect">
            <a:avLst/>
          </a:prstGeom>
          <a:noFill/>
        </p:spPr>
        <p:txBody>
          <a:bodyPr wrap="square" lIns="91440" tIns="45720" rIns="91440" bIns="45720" anchor="t">
            <a:spAutoFit/>
          </a:bodyPr>
          <a:lstStyle/>
          <a:p>
            <a:pPr marL="285750" indent="-285750">
              <a:lnSpc>
                <a:spcPts val="1500"/>
              </a:lnSpc>
              <a:spcBef>
                <a:spcPts val="300"/>
              </a:spcBef>
              <a:spcAft>
                <a:spcPts val="300"/>
              </a:spcAft>
              <a:buFont typeface="Wingdings" panose="05000000000000000000" pitchFamily="2" charset="2"/>
              <a:buChar char="q"/>
            </a:pPr>
            <a:r>
              <a:rPr lang="en-GB" sz="1400" b="1" i="0">
                <a:solidFill>
                  <a:schemeClr val="accent1"/>
                </a:solidFill>
                <a:effectLst/>
                <a:latin typeface="Calibri"/>
                <a:ea typeface="Calibri"/>
                <a:cs typeface="Calibri"/>
              </a:rPr>
              <a:t>Rebuild with</a:t>
            </a:r>
            <a:r>
              <a:rPr lang="en-GB" sz="1400" b="1">
                <a:solidFill>
                  <a:schemeClr val="accent1"/>
                </a:solidFill>
                <a:latin typeface="Calibri"/>
                <a:ea typeface="Calibri"/>
                <a:cs typeface="Calibri"/>
              </a:rPr>
              <a:t>: </a:t>
            </a:r>
            <a:endParaRPr lang="en-GB" sz="1400" b="0" i="0">
              <a:solidFill>
                <a:schemeClr val="accent1"/>
              </a:solidFill>
              <a:effectLst/>
              <a:latin typeface="Calibri"/>
              <a:ea typeface="Calibri"/>
              <a:cs typeface="Calibri"/>
            </a:endParaRPr>
          </a:p>
        </p:txBody>
      </p:sp>
      <p:grpSp>
        <p:nvGrpSpPr>
          <p:cNvPr id="269" name="Group 268">
            <a:extLst>
              <a:ext uri="{FF2B5EF4-FFF2-40B4-BE49-F238E27FC236}">
                <a16:creationId xmlns:a16="http://schemas.microsoft.com/office/drawing/2014/main" id="{F7F49585-4D93-3E0E-DA14-F1366BE5A48D}"/>
              </a:ext>
            </a:extLst>
          </p:cNvPr>
          <p:cNvGrpSpPr/>
          <p:nvPr/>
        </p:nvGrpSpPr>
        <p:grpSpPr>
          <a:xfrm>
            <a:off x="8182254" y="1793056"/>
            <a:ext cx="1471562" cy="2207341"/>
            <a:chOff x="8067124" y="320807"/>
            <a:chExt cx="1621697" cy="2432546"/>
          </a:xfrm>
        </p:grpSpPr>
        <p:sp>
          <p:nvSpPr>
            <p:cNvPr id="266" name="Rectangle 265">
              <a:extLst>
                <a:ext uri="{FF2B5EF4-FFF2-40B4-BE49-F238E27FC236}">
                  <a16:creationId xmlns:a16="http://schemas.microsoft.com/office/drawing/2014/main" id="{D8DE4C18-4E92-677C-5C4D-49357D0E4410}"/>
                </a:ext>
              </a:extLst>
            </p:cNvPr>
            <p:cNvSpPr/>
            <p:nvPr/>
          </p:nvSpPr>
          <p:spPr>
            <a:xfrm>
              <a:off x="9043556" y="1044136"/>
              <a:ext cx="167382" cy="1055131"/>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424EBBAC-6A57-DD60-4FF1-37FC5BE4DC94}"/>
                </a:ext>
              </a:extLst>
            </p:cNvPr>
            <p:cNvSpPr/>
            <p:nvPr/>
          </p:nvSpPr>
          <p:spPr>
            <a:xfrm>
              <a:off x="8528374" y="955630"/>
              <a:ext cx="515182" cy="88505"/>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Rectangle 266">
              <a:extLst>
                <a:ext uri="{FF2B5EF4-FFF2-40B4-BE49-F238E27FC236}">
                  <a16:creationId xmlns:a16="http://schemas.microsoft.com/office/drawing/2014/main" id="{A6B14961-235E-5F55-0F45-3095E1507C59}"/>
                </a:ext>
              </a:extLst>
            </p:cNvPr>
            <p:cNvSpPr/>
            <p:nvPr/>
          </p:nvSpPr>
          <p:spPr>
            <a:xfrm rot="979241">
              <a:off x="8585800" y="1842211"/>
              <a:ext cx="522496" cy="150522"/>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Picture 229" descr="A white brick wall with a crack in it&#10;&#10;AI-generated content may be incorrect.">
              <a:extLst>
                <a:ext uri="{FF2B5EF4-FFF2-40B4-BE49-F238E27FC236}">
                  <a16:creationId xmlns:a16="http://schemas.microsoft.com/office/drawing/2014/main" id="{6DB87447-91A4-3FC7-2AC5-A492D79C2F72}"/>
                </a:ext>
              </a:extLst>
            </p:cNvPr>
            <p:cNvPicPr>
              <a:picLocks noChangeAspect="1"/>
            </p:cNvPicPr>
            <p:nvPr/>
          </p:nvPicPr>
          <p:blipFill>
            <a:blip r:embed="rId17">
              <a:duotone>
                <a:prstClr val="black"/>
                <a:schemeClr val="tx2">
                  <a:tint val="45000"/>
                  <a:satMod val="400000"/>
                </a:schemeClr>
              </a:duotone>
              <a:extLst>
                <a:ext uri="{BEBA8EAE-BF5A-486C-A8C5-ECC9F3942E4B}">
                  <a14:imgProps xmlns:a14="http://schemas.microsoft.com/office/drawing/2010/main">
                    <a14:imgLayer r:embed="rId18">
                      <a14:imgEffect>
                        <a14:backgroundRemoval t="10000" b="90000" l="10000" r="90000"/>
                      </a14:imgEffect>
                      <a14:imgEffect>
                        <a14:artisticPlasticWrap/>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067124" y="320807"/>
              <a:ext cx="1621697" cy="2432546"/>
            </a:xfrm>
            <a:prstGeom prst="rect">
              <a:avLst/>
            </a:prstGeom>
          </p:spPr>
        </p:pic>
        <p:sp>
          <p:nvSpPr>
            <p:cNvPr id="256" name="Rectangle 255">
              <a:extLst>
                <a:ext uri="{FF2B5EF4-FFF2-40B4-BE49-F238E27FC236}">
                  <a16:creationId xmlns:a16="http://schemas.microsoft.com/office/drawing/2014/main" id="{737D2876-8CE9-C85D-6A70-B85A98F0AD6B}"/>
                </a:ext>
              </a:extLst>
            </p:cNvPr>
            <p:cNvSpPr/>
            <p:nvPr/>
          </p:nvSpPr>
          <p:spPr>
            <a:xfrm>
              <a:off x="8528374" y="1044137"/>
              <a:ext cx="515182" cy="843110"/>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Freeform 6">
              <a:extLst>
                <a:ext uri="{FF2B5EF4-FFF2-40B4-BE49-F238E27FC236}">
                  <a16:creationId xmlns:a16="http://schemas.microsoft.com/office/drawing/2014/main" id="{140ECB6D-67DB-60F3-278E-6B158259426E}"/>
                </a:ext>
              </a:extLst>
            </p:cNvPr>
            <p:cNvSpPr/>
            <p:nvPr/>
          </p:nvSpPr>
          <p:spPr>
            <a:xfrm>
              <a:off x="8477504" y="868629"/>
              <a:ext cx="45719" cy="106559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254" name="Freeform 6">
              <a:extLst>
                <a:ext uri="{FF2B5EF4-FFF2-40B4-BE49-F238E27FC236}">
                  <a16:creationId xmlns:a16="http://schemas.microsoft.com/office/drawing/2014/main" id="{876F167F-9906-3DF2-F66F-FDB25AC0E8CE}"/>
                </a:ext>
              </a:extLst>
            </p:cNvPr>
            <p:cNvSpPr/>
            <p:nvPr/>
          </p:nvSpPr>
          <p:spPr>
            <a:xfrm>
              <a:off x="9175926" y="980289"/>
              <a:ext cx="45719" cy="12068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257" name="Oval 256">
              <a:extLst>
                <a:ext uri="{FF2B5EF4-FFF2-40B4-BE49-F238E27FC236}">
                  <a16:creationId xmlns:a16="http://schemas.microsoft.com/office/drawing/2014/main" id="{6215A83E-9E19-F5C3-339A-92C5CA35CAC8}"/>
                </a:ext>
              </a:extLst>
            </p:cNvPr>
            <p:cNvSpPr/>
            <p:nvPr/>
          </p:nvSpPr>
          <p:spPr>
            <a:xfrm>
              <a:off x="9183971" y="2135952"/>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Oval 257">
              <a:extLst>
                <a:ext uri="{FF2B5EF4-FFF2-40B4-BE49-F238E27FC236}">
                  <a16:creationId xmlns:a16="http://schemas.microsoft.com/office/drawing/2014/main" id="{73E3FA1F-1DC9-6F9B-711A-677B0DE4FA48}"/>
                </a:ext>
              </a:extLst>
            </p:cNvPr>
            <p:cNvSpPr/>
            <p:nvPr/>
          </p:nvSpPr>
          <p:spPr>
            <a:xfrm>
              <a:off x="8494288" y="1899191"/>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Freeform 6">
              <a:extLst>
                <a:ext uri="{FF2B5EF4-FFF2-40B4-BE49-F238E27FC236}">
                  <a16:creationId xmlns:a16="http://schemas.microsoft.com/office/drawing/2014/main" id="{4EA15CBE-46F5-699A-F3AC-BB3E1DBBAAB0}"/>
                </a:ext>
              </a:extLst>
            </p:cNvPr>
            <p:cNvSpPr/>
            <p:nvPr/>
          </p:nvSpPr>
          <p:spPr>
            <a:xfrm rot="16839870">
              <a:off x="8836495" y="574676"/>
              <a:ext cx="45719" cy="7765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sp>
          <p:nvSpPr>
            <p:cNvPr id="260" name="Oval 259">
              <a:extLst>
                <a:ext uri="{FF2B5EF4-FFF2-40B4-BE49-F238E27FC236}">
                  <a16:creationId xmlns:a16="http://schemas.microsoft.com/office/drawing/2014/main" id="{A4C506C5-E953-5F51-4AEC-D7E515580F43}"/>
                </a:ext>
              </a:extLst>
            </p:cNvPr>
            <p:cNvSpPr/>
            <p:nvPr/>
          </p:nvSpPr>
          <p:spPr>
            <a:xfrm>
              <a:off x="9194025" y="1021777"/>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a:extLst>
                <a:ext uri="{FF2B5EF4-FFF2-40B4-BE49-F238E27FC236}">
                  <a16:creationId xmlns:a16="http://schemas.microsoft.com/office/drawing/2014/main" id="{8BF6989E-5511-4801-4797-0F8A4A0021B5}"/>
                </a:ext>
              </a:extLst>
            </p:cNvPr>
            <p:cNvSpPr/>
            <p:nvPr/>
          </p:nvSpPr>
          <p:spPr>
            <a:xfrm>
              <a:off x="8495356" y="891697"/>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Freeform 6">
              <a:extLst>
                <a:ext uri="{FF2B5EF4-FFF2-40B4-BE49-F238E27FC236}">
                  <a16:creationId xmlns:a16="http://schemas.microsoft.com/office/drawing/2014/main" id="{2000EEB5-51E4-AEB2-03C7-7316EA0BBC75}"/>
                </a:ext>
              </a:extLst>
            </p:cNvPr>
            <p:cNvSpPr/>
            <p:nvPr/>
          </p:nvSpPr>
          <p:spPr>
            <a:xfrm rot="17425789">
              <a:off x="8826474" y="1649716"/>
              <a:ext cx="45719" cy="7765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a:solidFill>
                <a:schemeClr val="tx1"/>
              </a:solidFill>
            </a:ln>
          </p:spPr>
          <p:txBody>
            <a:bodyPr/>
            <a:lstStyle/>
            <a:p>
              <a:endParaRPr lang="en-GB"/>
            </a:p>
          </p:txBody>
        </p:sp>
      </p:grpSp>
      <p:pic>
        <p:nvPicPr>
          <p:cNvPr id="247" name="Picture 246" descr="A white brick wall with a wooden plank&#10;&#10;AI-generated content may be incorrect.">
            <a:extLst>
              <a:ext uri="{FF2B5EF4-FFF2-40B4-BE49-F238E27FC236}">
                <a16:creationId xmlns:a16="http://schemas.microsoft.com/office/drawing/2014/main" id="{1F5CCD62-E144-AB7F-CB39-0A23FC6EC0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70202" y="1867883"/>
            <a:ext cx="1390979" cy="2086468"/>
          </a:xfrm>
          <a:prstGeom prst="rect">
            <a:avLst/>
          </a:prstGeom>
        </p:spPr>
      </p:pic>
      <p:pic>
        <p:nvPicPr>
          <p:cNvPr id="249" name="Picture 248" descr="A broken wall with a metal door&#10;&#10;AI-generated content may be incorrect.">
            <a:extLst>
              <a:ext uri="{FF2B5EF4-FFF2-40B4-BE49-F238E27FC236}">
                <a16:creationId xmlns:a16="http://schemas.microsoft.com/office/drawing/2014/main" id="{9F3771B6-0E9A-1A76-DF4A-EE7D216876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29881" y="1819292"/>
            <a:ext cx="1390979" cy="2086468"/>
          </a:xfrm>
          <a:prstGeom prst="rect">
            <a:avLst/>
          </a:prstGeom>
        </p:spPr>
      </p:pic>
      <p:sp>
        <p:nvSpPr>
          <p:cNvPr id="271" name="TextBox 270">
            <a:extLst>
              <a:ext uri="{FF2B5EF4-FFF2-40B4-BE49-F238E27FC236}">
                <a16:creationId xmlns:a16="http://schemas.microsoft.com/office/drawing/2014/main" id="{831442D1-7EDD-A17F-7679-010589E09CE2}"/>
              </a:ext>
            </a:extLst>
          </p:cNvPr>
          <p:cNvSpPr txBox="1"/>
          <p:nvPr/>
        </p:nvSpPr>
        <p:spPr>
          <a:xfrm>
            <a:off x="5118054" y="1852558"/>
            <a:ext cx="3025270" cy="284693"/>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If blocks are unavailable, use:</a:t>
            </a:r>
          </a:p>
        </p:txBody>
      </p:sp>
      <p:sp>
        <p:nvSpPr>
          <p:cNvPr id="275" name="TextBox 274">
            <a:extLst>
              <a:ext uri="{FF2B5EF4-FFF2-40B4-BE49-F238E27FC236}">
                <a16:creationId xmlns:a16="http://schemas.microsoft.com/office/drawing/2014/main" id="{8959BE01-26E7-AC76-20BB-CF3D563BF7FA}"/>
              </a:ext>
            </a:extLst>
          </p:cNvPr>
          <p:cNvSpPr txBox="1"/>
          <p:nvPr/>
        </p:nvSpPr>
        <p:spPr>
          <a:xfrm>
            <a:off x="6175234" y="3524967"/>
            <a:ext cx="2381153" cy="307777"/>
          </a:xfrm>
          <a:prstGeom prst="rect">
            <a:avLst/>
          </a:prstGeom>
          <a:noFill/>
        </p:spPr>
        <p:txBody>
          <a:bodyPr wrap="square">
            <a:spAutoFit/>
          </a:bodyPr>
          <a:lstStyle>
            <a:defPPr>
              <a:defRPr lang="en-US"/>
            </a:defPPr>
            <a:lvl1pPr>
              <a:lnSpc>
                <a:spcPts val="1500"/>
              </a:lnSpc>
              <a:spcBef>
                <a:spcPts val="300"/>
              </a:spcBef>
              <a:spcAft>
                <a:spcPts val="300"/>
              </a:spcAft>
              <a:defRPr sz="1400" b="0" i="0">
                <a:effectLst/>
                <a:latin typeface="Calibri" panose="020F0502020204030204" pitchFamily="34" charset="0"/>
                <a:ea typeface="Calibri" panose="020F0502020204030204" pitchFamily="34" charset="0"/>
                <a:cs typeface="Calibri" panose="020F0502020204030204" pitchFamily="34" charset="0"/>
              </a:defRPr>
            </a:lvl1pPr>
          </a:lstStyle>
          <a:p>
            <a:pPr marL="742950" lvl="1" indent="-285750">
              <a:buFont typeface="Wingdings" panose="05000000000000000000" pitchFamily="2" charset="2"/>
              <a:buChar char="ü"/>
            </a:pPr>
            <a:r>
              <a:rPr lang="en-GB" sz="1400">
                <a:latin typeface="Calibri" panose="020F0502020204030204" pitchFamily="34" charset="0"/>
                <a:ea typeface="Calibri" panose="020F0502020204030204" pitchFamily="34" charset="0"/>
                <a:cs typeface="Calibri" panose="020F0502020204030204" pitchFamily="34" charset="0"/>
              </a:rPr>
              <a:t>Wooden boards</a:t>
            </a:r>
          </a:p>
        </p:txBody>
      </p:sp>
      <p:sp>
        <p:nvSpPr>
          <p:cNvPr id="277" name="TextBox 276">
            <a:extLst>
              <a:ext uri="{FF2B5EF4-FFF2-40B4-BE49-F238E27FC236}">
                <a16:creationId xmlns:a16="http://schemas.microsoft.com/office/drawing/2014/main" id="{71947760-B766-4869-DD73-DE90D23BBD0D}"/>
              </a:ext>
            </a:extLst>
          </p:cNvPr>
          <p:cNvSpPr txBox="1"/>
          <p:nvPr/>
        </p:nvSpPr>
        <p:spPr>
          <a:xfrm>
            <a:off x="4729776" y="3514073"/>
            <a:ext cx="1853621" cy="307777"/>
          </a:xfrm>
          <a:prstGeom prst="rect">
            <a:avLst/>
          </a:prstGeom>
          <a:noFill/>
        </p:spPr>
        <p:txBody>
          <a:bodyPr wrap="square">
            <a:spAutoFit/>
          </a:bodyPr>
          <a:lstStyle/>
          <a:p>
            <a:pPr marL="742950" lvl="1" indent="-285750">
              <a:buFont typeface="Wingdings" panose="05000000000000000000" pitchFamily="2" charset="2"/>
              <a:buChar char="ü"/>
            </a:pPr>
            <a:r>
              <a:rPr lang="en-GB" sz="1400">
                <a:latin typeface="Calibri" panose="020F0502020204030204" pitchFamily="34" charset="0"/>
                <a:ea typeface="Calibri" panose="020F0502020204030204" pitchFamily="34" charset="0"/>
                <a:cs typeface="Calibri" panose="020F0502020204030204" pitchFamily="34" charset="0"/>
              </a:rPr>
              <a:t>CGI sheets</a:t>
            </a:r>
          </a:p>
        </p:txBody>
      </p:sp>
      <p:sp>
        <p:nvSpPr>
          <p:cNvPr id="279" name="TextBox 278">
            <a:extLst>
              <a:ext uri="{FF2B5EF4-FFF2-40B4-BE49-F238E27FC236}">
                <a16:creationId xmlns:a16="http://schemas.microsoft.com/office/drawing/2014/main" id="{347C7532-0777-A2DC-1F41-8260591AEB4B}"/>
              </a:ext>
            </a:extLst>
          </p:cNvPr>
          <p:cNvSpPr txBox="1"/>
          <p:nvPr/>
        </p:nvSpPr>
        <p:spPr>
          <a:xfrm>
            <a:off x="7752202" y="3546338"/>
            <a:ext cx="2139494" cy="523220"/>
          </a:xfrm>
          <a:prstGeom prst="rect">
            <a:avLst/>
          </a:prstGeom>
          <a:noFill/>
        </p:spPr>
        <p:txBody>
          <a:bodyPr wrap="square">
            <a:spAutoFit/>
          </a:bodyPr>
          <a:lstStyle/>
          <a:p>
            <a:pPr marL="742950" lvl="1" indent="-285750">
              <a:buFont typeface="Wingdings" panose="05000000000000000000" pitchFamily="2" charset="2"/>
              <a:buChar char="ü"/>
            </a:pPr>
            <a:r>
              <a:rPr lang="en-GB" sz="1400">
                <a:latin typeface="Calibri" panose="020F0502020204030204" pitchFamily="34" charset="0"/>
                <a:ea typeface="Calibri" panose="020F0502020204030204" pitchFamily="34" charset="0"/>
                <a:cs typeface="Calibri" panose="020F0502020204030204" pitchFamily="34" charset="0"/>
              </a:rPr>
              <a:t>Tightly secure fabric/tarpaulin</a:t>
            </a:r>
          </a:p>
        </p:txBody>
      </p:sp>
      <p:sp>
        <p:nvSpPr>
          <p:cNvPr id="281" name="TextBox 280">
            <a:extLst>
              <a:ext uri="{FF2B5EF4-FFF2-40B4-BE49-F238E27FC236}">
                <a16:creationId xmlns:a16="http://schemas.microsoft.com/office/drawing/2014/main" id="{6EC0FC98-93AB-FF65-225F-EAB7A598E589}"/>
              </a:ext>
            </a:extLst>
          </p:cNvPr>
          <p:cNvSpPr txBox="1"/>
          <p:nvPr/>
        </p:nvSpPr>
        <p:spPr>
          <a:xfrm>
            <a:off x="7727097" y="4828307"/>
            <a:ext cx="2004433" cy="861774"/>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Use </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fabric, tarps, old doors, or wood</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GB" sz="1400" b="0" i="0">
                <a:effectLst/>
                <a:latin typeface="Calibri" panose="020F0502020204030204" pitchFamily="34" charset="0"/>
                <a:ea typeface="Calibri" panose="020F0502020204030204" pitchFamily="34" charset="0"/>
                <a:cs typeface="Calibri" panose="020F0502020204030204" pitchFamily="34" charset="0"/>
              </a:rPr>
              <a:t>to create privacy in damaged spaces</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endParaRPr lang="en-GB" sz="14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283" name="Picture 282" descr="A cartoon of a room with a blue curtain&#10;&#10;AI-generated content may be incorrect.">
            <a:extLst>
              <a:ext uri="{FF2B5EF4-FFF2-40B4-BE49-F238E27FC236}">
                <a16:creationId xmlns:a16="http://schemas.microsoft.com/office/drawing/2014/main" id="{9AEB9911-F34A-2875-8CCA-137A833E1972}"/>
              </a:ext>
            </a:extLst>
          </p:cNvPr>
          <p:cNvPicPr>
            <a:picLocks noChangeAspect="1"/>
          </p:cNvPicPr>
          <p:nvPr/>
        </p:nvPicPr>
        <p:blipFill>
          <a:blip r:embed="rId21">
            <a:extLst>
              <a:ext uri="{28A0092B-C50C-407E-A947-70E740481C1C}">
                <a14:useLocalDpi xmlns:a14="http://schemas.microsoft.com/office/drawing/2010/main" val="0"/>
              </a:ext>
            </a:extLst>
          </a:blip>
          <a:srcRect t="38256" r="21070" b="19538"/>
          <a:stretch>
            <a:fillRect/>
          </a:stretch>
        </p:blipFill>
        <p:spPr>
          <a:xfrm>
            <a:off x="5377501" y="4343715"/>
            <a:ext cx="2369321" cy="1900426"/>
          </a:xfrm>
          <a:prstGeom prst="rect">
            <a:avLst/>
          </a:prstGeom>
        </p:spPr>
      </p:pic>
      <p:pic>
        <p:nvPicPr>
          <p:cNvPr id="2" name="Picture 1" descr="A group of cubes of food&#10;&#10;AI-generated content may be incorrect.">
            <a:extLst>
              <a:ext uri="{FF2B5EF4-FFF2-40B4-BE49-F238E27FC236}">
                <a16:creationId xmlns:a16="http://schemas.microsoft.com/office/drawing/2014/main" id="{C2B344E7-34D3-E635-24C8-3B693E692AE4}"/>
              </a:ext>
            </a:extLst>
          </p:cNvPr>
          <p:cNvPicPr>
            <a:picLocks noChangeAspect="1"/>
          </p:cNvPicPr>
          <p:nvPr/>
        </p:nvPicPr>
        <p:blipFill>
          <a:blip r:embed="rId22"/>
          <a:stretch>
            <a:fillRect/>
          </a:stretch>
        </p:blipFill>
        <p:spPr>
          <a:xfrm>
            <a:off x="5640115" y="789986"/>
            <a:ext cx="871114" cy="871115"/>
          </a:xfrm>
          <a:prstGeom prst="rect">
            <a:avLst/>
          </a:prstGeom>
        </p:spPr>
      </p:pic>
      <p:grpSp>
        <p:nvGrpSpPr>
          <p:cNvPr id="25" name="Group 24">
            <a:extLst>
              <a:ext uri="{FF2B5EF4-FFF2-40B4-BE49-F238E27FC236}">
                <a16:creationId xmlns:a16="http://schemas.microsoft.com/office/drawing/2014/main" id="{64FA0716-901E-BE3B-D43D-1BFE220B1A92}"/>
              </a:ext>
            </a:extLst>
          </p:cNvPr>
          <p:cNvGrpSpPr/>
          <p:nvPr/>
        </p:nvGrpSpPr>
        <p:grpSpPr>
          <a:xfrm>
            <a:off x="8195363" y="747069"/>
            <a:ext cx="1099400" cy="896562"/>
            <a:chOff x="7939054" y="899469"/>
            <a:chExt cx="1099400" cy="896562"/>
          </a:xfrm>
        </p:grpSpPr>
        <p:pic>
          <p:nvPicPr>
            <p:cNvPr id="7" name="Picture 6" descr="A bundle of straw on a black background&#10;&#10;AI-generated content may be incorrect.">
              <a:extLst>
                <a:ext uri="{FF2B5EF4-FFF2-40B4-BE49-F238E27FC236}">
                  <a16:creationId xmlns:a16="http://schemas.microsoft.com/office/drawing/2014/main" id="{DD72C197-C2AE-AA5A-4D51-C24AEF35BA5F}"/>
                </a:ext>
              </a:extLst>
            </p:cNvPr>
            <p:cNvPicPr>
              <a:picLocks noChangeAspect="1"/>
            </p:cNvPicPr>
            <p:nvPr/>
          </p:nvPicPr>
          <p:blipFill>
            <a:blip r:embed="rId23"/>
            <a:stretch>
              <a:fillRect/>
            </a:stretch>
          </p:blipFill>
          <p:spPr>
            <a:xfrm>
              <a:off x="7939054" y="899469"/>
              <a:ext cx="857524" cy="871115"/>
            </a:xfrm>
            <a:prstGeom prst="rect">
              <a:avLst/>
            </a:prstGeom>
          </p:spPr>
        </p:pic>
        <p:pic>
          <p:nvPicPr>
            <p:cNvPr id="10" name="Picture 9" descr="A brown pile of dirt&#10;&#10;AI-generated content may be incorrect.">
              <a:extLst>
                <a:ext uri="{FF2B5EF4-FFF2-40B4-BE49-F238E27FC236}">
                  <a16:creationId xmlns:a16="http://schemas.microsoft.com/office/drawing/2014/main" id="{B229BE3E-AA1A-9FB7-6D4D-265E06997B4F}"/>
                </a:ext>
              </a:extLst>
            </p:cNvPr>
            <p:cNvPicPr>
              <a:picLocks noChangeAspect="1"/>
            </p:cNvPicPr>
            <p:nvPr/>
          </p:nvPicPr>
          <p:blipFill>
            <a:blip r:embed="rId24"/>
            <a:stretch>
              <a:fillRect/>
            </a:stretch>
          </p:blipFill>
          <p:spPr>
            <a:xfrm>
              <a:off x="8296800" y="1113671"/>
              <a:ext cx="741654" cy="682360"/>
            </a:xfrm>
            <a:prstGeom prst="rect">
              <a:avLst/>
            </a:prstGeom>
          </p:spPr>
        </p:pic>
      </p:grpSp>
      <p:pic>
        <p:nvPicPr>
          <p:cNvPr id="20" name="Picture 19" descr="A bucket of water next to a pile of white sand&#10;&#10;AI-generated content may be incorrect.">
            <a:extLst>
              <a:ext uri="{FF2B5EF4-FFF2-40B4-BE49-F238E27FC236}">
                <a16:creationId xmlns:a16="http://schemas.microsoft.com/office/drawing/2014/main" id="{CDCF9030-9211-93E6-B80C-FC7F556BF8D6}"/>
              </a:ext>
            </a:extLst>
          </p:cNvPr>
          <p:cNvPicPr>
            <a:picLocks noChangeAspect="1"/>
          </p:cNvPicPr>
          <p:nvPr/>
        </p:nvPicPr>
        <p:blipFill>
          <a:blip r:embed="rId25"/>
          <a:srcRect t="15899" r="1564" b="9046"/>
          <a:stretch>
            <a:fillRect/>
          </a:stretch>
        </p:blipFill>
        <p:spPr>
          <a:xfrm>
            <a:off x="6958872" y="748777"/>
            <a:ext cx="981875" cy="797597"/>
          </a:xfrm>
          <a:prstGeom prst="rect">
            <a:avLst/>
          </a:prstGeom>
        </p:spPr>
      </p:pic>
      <p:sp>
        <p:nvSpPr>
          <p:cNvPr id="22" name="TextBox 21">
            <a:extLst>
              <a:ext uri="{FF2B5EF4-FFF2-40B4-BE49-F238E27FC236}">
                <a16:creationId xmlns:a16="http://schemas.microsoft.com/office/drawing/2014/main" id="{94088C9E-FFB8-D7C8-A2AC-10A71AB741E0}"/>
              </a:ext>
            </a:extLst>
          </p:cNvPr>
          <p:cNvSpPr txBox="1"/>
          <p:nvPr/>
        </p:nvSpPr>
        <p:spPr>
          <a:xfrm>
            <a:off x="5101203" y="1510146"/>
            <a:ext cx="17775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dirty="0">
                <a:latin typeface="Calibri"/>
              </a:rPr>
              <a:t>Salvaged blocks </a:t>
            </a:r>
            <a:r>
              <a:rPr lang="en-GB" sz="1400" dirty="0">
                <a:latin typeface="Calibri"/>
                <a:ea typeface="Calibri"/>
                <a:cs typeface="Calibri"/>
              </a:rPr>
              <a:t>​</a:t>
            </a:r>
            <a:endParaRPr lang="en-GB" dirty="0"/>
          </a:p>
        </p:txBody>
      </p:sp>
      <p:sp>
        <p:nvSpPr>
          <p:cNvPr id="23" name="TextBox 22">
            <a:extLst>
              <a:ext uri="{FF2B5EF4-FFF2-40B4-BE49-F238E27FC236}">
                <a16:creationId xmlns:a16="http://schemas.microsoft.com/office/drawing/2014/main" id="{696E2DC6-67B0-5CBE-C342-5055E3D5FBA0}"/>
              </a:ext>
            </a:extLst>
          </p:cNvPr>
          <p:cNvSpPr txBox="1"/>
          <p:nvPr/>
        </p:nvSpPr>
        <p:spPr>
          <a:xfrm>
            <a:off x="6733740" y="1530927"/>
            <a:ext cx="1607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a:latin typeface="Calibri"/>
              </a:rPr>
              <a:t>Cement &amp; sand </a:t>
            </a:r>
            <a:endParaRPr lang="en-US"/>
          </a:p>
        </p:txBody>
      </p:sp>
      <p:sp>
        <p:nvSpPr>
          <p:cNvPr id="24" name="TextBox 23">
            <a:extLst>
              <a:ext uri="{FF2B5EF4-FFF2-40B4-BE49-F238E27FC236}">
                <a16:creationId xmlns:a16="http://schemas.microsoft.com/office/drawing/2014/main" id="{84116858-8D2E-41A0-4D13-605638F74A64}"/>
              </a:ext>
            </a:extLst>
          </p:cNvPr>
          <p:cNvSpPr txBox="1"/>
          <p:nvPr/>
        </p:nvSpPr>
        <p:spPr>
          <a:xfrm>
            <a:off x="8264233" y="1544781"/>
            <a:ext cx="15696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a:latin typeface="Calibri"/>
              </a:rPr>
              <a:t>Mud &amp; straw</a:t>
            </a:r>
            <a:endParaRPr lang="en-GB" sz="1400">
              <a:latin typeface="Calibri"/>
              <a:ea typeface="Calibri"/>
              <a:cs typeface="Calibri"/>
            </a:endParaRPr>
          </a:p>
        </p:txBody>
      </p:sp>
      <p:sp>
        <p:nvSpPr>
          <p:cNvPr id="34" name="Oval 33">
            <a:extLst>
              <a:ext uri="{FF2B5EF4-FFF2-40B4-BE49-F238E27FC236}">
                <a16:creationId xmlns:a16="http://schemas.microsoft.com/office/drawing/2014/main" id="{F48D641A-1A7D-E1A5-F282-813A94F95B2B}"/>
              </a:ext>
            </a:extLst>
          </p:cNvPr>
          <p:cNvSpPr/>
          <p:nvPr/>
        </p:nvSpPr>
        <p:spPr>
          <a:xfrm>
            <a:off x="-2332686" y="4472402"/>
            <a:ext cx="13156" cy="13156"/>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9B77822-D852-0E83-DAE9-E7EA3337AC37}"/>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DDACFEF-7091-2504-52C8-B55E64AC5E97}"/>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6239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5F4C-6541-1454-20A3-D0EA83FCAF34}"/>
            </a:ext>
          </a:extLst>
        </p:cNvPr>
        <p:cNvGrpSpPr/>
        <p:nvPr/>
      </p:nvGrpSpPr>
      <p:grpSpPr>
        <a:xfrm>
          <a:off x="0" y="0"/>
          <a:ext cx="0" cy="0"/>
          <a:chOff x="0" y="0"/>
          <a:chExt cx="0" cy="0"/>
        </a:xfrm>
      </p:grpSpPr>
      <p:sp>
        <p:nvSpPr>
          <p:cNvPr id="73" name="Slide Number Placeholder 56">
            <a:extLst>
              <a:ext uri="{FF2B5EF4-FFF2-40B4-BE49-F238E27FC236}">
                <a16:creationId xmlns:a16="http://schemas.microsoft.com/office/drawing/2014/main" id="{991F83F0-E49E-DFA6-77A5-941AE868377C}"/>
              </a:ext>
            </a:extLst>
          </p:cNvPr>
          <p:cNvSpPr>
            <a:spLocks noGrp="1"/>
          </p:cNvSpPr>
          <p:nvPr>
            <p:ph type="sldNum" sz="quarter" idx="12"/>
          </p:nvPr>
        </p:nvSpPr>
        <p:spPr>
          <a:xfrm>
            <a:off x="9543755" y="6336560"/>
            <a:ext cx="290132" cy="527403"/>
          </a:xfrm>
          <a:solidFill>
            <a:srgbClr val="980000"/>
          </a:solidFill>
        </p:spPr>
        <p:txBody>
          <a:body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11</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6" name="Slide Number Placeholder 56">
            <a:extLst>
              <a:ext uri="{FF2B5EF4-FFF2-40B4-BE49-F238E27FC236}">
                <a16:creationId xmlns:a16="http://schemas.microsoft.com/office/drawing/2014/main" id="{80E843FD-9D52-9C23-AAF0-03874517F7DD}"/>
              </a:ext>
            </a:extLst>
          </p:cNvPr>
          <p:cNvSpPr txBox="1">
            <a:spLocks/>
          </p:cNvSpPr>
          <p:nvPr/>
        </p:nvSpPr>
        <p:spPr>
          <a:xfrm>
            <a:off x="4608570" y="6344867"/>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10</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95778218-2101-25FC-86E3-977031096BB9}"/>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133" name="TextBox 132">
            <a:extLst>
              <a:ext uri="{FF2B5EF4-FFF2-40B4-BE49-F238E27FC236}">
                <a16:creationId xmlns:a16="http://schemas.microsoft.com/office/drawing/2014/main" id="{6135325D-A1CC-E07E-9947-324E6A92CE33}"/>
              </a:ext>
            </a:extLst>
          </p:cNvPr>
          <p:cNvSpPr txBox="1"/>
          <p:nvPr/>
        </p:nvSpPr>
        <p:spPr>
          <a:xfrm>
            <a:off x="145879" y="136334"/>
            <a:ext cx="3025146" cy="400110"/>
          </a:xfrm>
          <a:prstGeom prst="rect">
            <a:avLst/>
          </a:prstGeom>
          <a:noFill/>
        </p:spPr>
        <p:txBody>
          <a:bodyPr wrap="square">
            <a:spAutoFit/>
          </a:bodyPr>
          <a:lstStyle/>
          <a:p>
            <a:r>
              <a:rPr lang="en-GB" sz="2000" b="1" dirty="0">
                <a:solidFill>
                  <a:srgbClr val="980000"/>
                </a:solidFill>
                <a:latin typeface="Calibri" panose="020F0502020204030204" pitchFamily="34" charset="0"/>
                <a:ea typeface="Calibri" panose="020F0502020204030204" pitchFamily="34" charset="0"/>
                <a:cs typeface="Calibri" panose="020F0502020204030204" pitchFamily="34" charset="0"/>
              </a:rPr>
              <a:t>Sealing off roofs</a:t>
            </a:r>
          </a:p>
        </p:txBody>
      </p:sp>
      <p:cxnSp>
        <p:nvCxnSpPr>
          <p:cNvPr id="134" name="Straight Connector 133">
            <a:extLst>
              <a:ext uri="{FF2B5EF4-FFF2-40B4-BE49-F238E27FC236}">
                <a16:creationId xmlns:a16="http://schemas.microsoft.com/office/drawing/2014/main" id="{54FA1B66-581B-F54A-7ECF-8A023EA1F639}"/>
              </a:ext>
            </a:extLst>
          </p:cNvPr>
          <p:cNvCxnSpPr>
            <a:cxnSpLocks/>
          </p:cNvCxnSpPr>
          <p:nvPr/>
        </p:nvCxnSpPr>
        <p:spPr>
          <a:xfrm>
            <a:off x="-10701"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49" name="TextBox 148">
            <a:extLst>
              <a:ext uri="{FF2B5EF4-FFF2-40B4-BE49-F238E27FC236}">
                <a16:creationId xmlns:a16="http://schemas.microsoft.com/office/drawing/2014/main" id="{91E49CC6-B8D3-8D2F-DF9B-0AC7C1543958}"/>
              </a:ext>
            </a:extLst>
          </p:cNvPr>
          <p:cNvSpPr txBox="1"/>
          <p:nvPr/>
        </p:nvSpPr>
        <p:spPr>
          <a:xfrm>
            <a:off x="13070" y="3070521"/>
            <a:ext cx="4697137" cy="523220"/>
          </a:xfrm>
          <a:prstGeom prst="rect">
            <a:avLst/>
          </a:prstGeom>
          <a:noFill/>
        </p:spPr>
        <p:txBody>
          <a:bodyPr wrap="square">
            <a:spAutoFit/>
          </a:bodyPr>
          <a:lstStyle/>
          <a:p>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If it is difficult to get a good fixing to blockwork, try using a wooden wedge.</a:t>
            </a:r>
            <a:endPar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50" name="TextBox 149">
            <a:extLst>
              <a:ext uri="{FF2B5EF4-FFF2-40B4-BE49-F238E27FC236}">
                <a16:creationId xmlns:a16="http://schemas.microsoft.com/office/drawing/2014/main" id="{9EF4A7FC-F46B-923B-3726-FA6DA93F3399}"/>
              </a:ext>
            </a:extLst>
          </p:cNvPr>
          <p:cNvSpPr txBox="1"/>
          <p:nvPr/>
        </p:nvSpPr>
        <p:spPr>
          <a:xfrm>
            <a:off x="13070" y="5272819"/>
            <a:ext cx="1444418" cy="954107"/>
          </a:xfrm>
          <a:prstGeom prst="rect">
            <a:avLst/>
          </a:prstGeom>
          <a:noFill/>
        </p:spPr>
        <p:txBody>
          <a:bodyPr wrap="square">
            <a:spAutoFit/>
          </a:bodyPr>
          <a:lstStyle/>
          <a:p>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 Hammer the wedge into a joint in the blocks</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51" name="TextBox 150">
            <a:extLst>
              <a:ext uri="{FF2B5EF4-FFF2-40B4-BE49-F238E27FC236}">
                <a16:creationId xmlns:a16="http://schemas.microsoft.com/office/drawing/2014/main" id="{C95B62F6-887C-DA34-4CD4-050290225110}"/>
              </a:ext>
            </a:extLst>
          </p:cNvPr>
          <p:cNvSpPr txBox="1"/>
          <p:nvPr/>
        </p:nvSpPr>
        <p:spPr>
          <a:xfrm>
            <a:off x="1457488" y="5297577"/>
            <a:ext cx="1455512" cy="307777"/>
          </a:xfrm>
          <a:prstGeom prst="rect">
            <a:avLst/>
          </a:prstGeom>
          <a:noFill/>
        </p:spPr>
        <p:txBody>
          <a:bodyPr wrap="square">
            <a:spAutoFit/>
          </a:bodyPr>
          <a:lstStyle/>
          <a:p>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2. Cut it off flush</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52" name="TextBox 151">
            <a:extLst>
              <a:ext uri="{FF2B5EF4-FFF2-40B4-BE49-F238E27FC236}">
                <a16:creationId xmlns:a16="http://schemas.microsoft.com/office/drawing/2014/main" id="{9B99B0CA-E141-90FC-FF45-B36831A8AA97}"/>
              </a:ext>
            </a:extLst>
          </p:cNvPr>
          <p:cNvSpPr txBox="1"/>
          <p:nvPr/>
        </p:nvSpPr>
        <p:spPr>
          <a:xfrm>
            <a:off x="3301317" y="5271615"/>
            <a:ext cx="1408889" cy="738664"/>
          </a:xfrm>
          <a:prstGeom prst="rect">
            <a:avLst/>
          </a:prstGeom>
          <a:noFill/>
        </p:spPr>
        <p:txBody>
          <a:bodyPr wrap="square">
            <a:spAutoFit/>
          </a:bodyPr>
          <a:lstStyle/>
          <a:p>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 Nail the batten to the wedge</a:t>
            </a:r>
          </a:p>
        </p:txBody>
      </p:sp>
      <p:pic>
        <p:nvPicPr>
          <p:cNvPr id="153" name="Picture 152" descr="A drawing of a wall&#10;&#10;AI-generated content may be incorrect.">
            <a:extLst>
              <a:ext uri="{FF2B5EF4-FFF2-40B4-BE49-F238E27FC236}">
                <a16:creationId xmlns:a16="http://schemas.microsoft.com/office/drawing/2014/main" id="{63A0EF69-E7B7-071E-A9DE-5C56E5BAC05C}"/>
              </a:ext>
            </a:extLst>
          </p:cNvPr>
          <p:cNvPicPr>
            <a:picLocks noChangeAspect="1"/>
          </p:cNvPicPr>
          <p:nvPr/>
        </p:nvPicPr>
        <p:blipFill>
          <a:blip r:embed="rId4">
            <a:extLst>
              <a:ext uri="{28A0092B-C50C-407E-A947-70E740481C1C}">
                <a14:useLocalDpi xmlns:a14="http://schemas.microsoft.com/office/drawing/2010/main" val="0"/>
              </a:ext>
            </a:extLst>
          </a:blip>
          <a:srcRect t="12703" b="18500"/>
          <a:stretch>
            <a:fillRect/>
          </a:stretch>
        </p:blipFill>
        <p:spPr>
          <a:xfrm>
            <a:off x="-125542" y="3545791"/>
            <a:ext cx="1583035" cy="1633616"/>
          </a:xfrm>
          <a:prstGeom prst="rect">
            <a:avLst/>
          </a:prstGeom>
        </p:spPr>
      </p:pic>
      <p:pic>
        <p:nvPicPr>
          <p:cNvPr id="154" name="Picture 153" descr="A drawing of a stack of boxes&#10;&#10;AI-generated content may be incorrect.">
            <a:extLst>
              <a:ext uri="{FF2B5EF4-FFF2-40B4-BE49-F238E27FC236}">
                <a16:creationId xmlns:a16="http://schemas.microsoft.com/office/drawing/2014/main" id="{CFFABEBE-8B25-6490-CAB4-B5344BB051F9}"/>
              </a:ext>
            </a:extLst>
          </p:cNvPr>
          <p:cNvPicPr>
            <a:picLocks noChangeAspect="1"/>
          </p:cNvPicPr>
          <p:nvPr/>
        </p:nvPicPr>
        <p:blipFill>
          <a:blip r:embed="rId5">
            <a:extLst>
              <a:ext uri="{28A0092B-C50C-407E-A947-70E740481C1C}">
                <a14:useLocalDpi xmlns:a14="http://schemas.microsoft.com/office/drawing/2010/main" val="0"/>
              </a:ext>
            </a:extLst>
          </a:blip>
          <a:srcRect t="12703" b="20160"/>
          <a:stretch>
            <a:fillRect/>
          </a:stretch>
        </p:blipFill>
        <p:spPr>
          <a:xfrm>
            <a:off x="1386101" y="3587731"/>
            <a:ext cx="1583035" cy="1594194"/>
          </a:xfrm>
          <a:prstGeom prst="rect">
            <a:avLst/>
          </a:prstGeom>
        </p:spPr>
      </p:pic>
      <p:grpSp>
        <p:nvGrpSpPr>
          <p:cNvPr id="155" name="Group 154">
            <a:extLst>
              <a:ext uri="{FF2B5EF4-FFF2-40B4-BE49-F238E27FC236}">
                <a16:creationId xmlns:a16="http://schemas.microsoft.com/office/drawing/2014/main" id="{A371DF34-C68D-DA3F-2C56-DE55DB23BED8}"/>
              </a:ext>
            </a:extLst>
          </p:cNvPr>
          <p:cNvGrpSpPr/>
          <p:nvPr/>
        </p:nvGrpSpPr>
        <p:grpSpPr>
          <a:xfrm>
            <a:off x="3002962" y="3629876"/>
            <a:ext cx="1583035" cy="1594194"/>
            <a:chOff x="1491976" y="5109360"/>
            <a:chExt cx="3696854" cy="3722913"/>
          </a:xfrm>
        </p:grpSpPr>
        <p:pic>
          <p:nvPicPr>
            <p:cNvPr id="156" name="Picture 155" descr="A drawing of a stack of boxes&#10;&#10;AI-generated content may be incorrect.">
              <a:extLst>
                <a:ext uri="{FF2B5EF4-FFF2-40B4-BE49-F238E27FC236}">
                  <a16:creationId xmlns:a16="http://schemas.microsoft.com/office/drawing/2014/main" id="{47A776EC-0F57-9F7B-0989-30E3B83DDB51}"/>
                </a:ext>
              </a:extLst>
            </p:cNvPr>
            <p:cNvPicPr>
              <a:picLocks noChangeAspect="1"/>
            </p:cNvPicPr>
            <p:nvPr/>
          </p:nvPicPr>
          <p:blipFill>
            <a:blip r:embed="rId5">
              <a:extLst>
                <a:ext uri="{28A0092B-C50C-407E-A947-70E740481C1C}">
                  <a14:useLocalDpi xmlns:a14="http://schemas.microsoft.com/office/drawing/2010/main" val="0"/>
                </a:ext>
              </a:extLst>
            </a:blip>
            <a:srcRect t="12703" b="20160"/>
            <a:stretch>
              <a:fillRect/>
            </a:stretch>
          </p:blipFill>
          <p:spPr>
            <a:xfrm>
              <a:off x="1491976" y="5109360"/>
              <a:ext cx="3696854" cy="3722913"/>
            </a:xfrm>
            <a:prstGeom prst="rect">
              <a:avLst/>
            </a:prstGeom>
          </p:spPr>
        </p:pic>
        <p:sp>
          <p:nvSpPr>
            <p:cNvPr id="157" name="Freeform 13">
              <a:extLst>
                <a:ext uri="{FF2B5EF4-FFF2-40B4-BE49-F238E27FC236}">
                  <a16:creationId xmlns:a16="http://schemas.microsoft.com/office/drawing/2014/main" id="{236E7C25-AFC5-5AFA-06DB-6DAB2AFC5B38}"/>
                </a:ext>
              </a:extLst>
            </p:cNvPr>
            <p:cNvSpPr/>
            <p:nvPr/>
          </p:nvSpPr>
          <p:spPr>
            <a:xfrm rot="13332915" flipH="1">
              <a:off x="2236918" y="6089789"/>
              <a:ext cx="1511834" cy="1532468"/>
            </a:xfrm>
            <a:custGeom>
              <a:avLst/>
              <a:gdLst/>
              <a:ahLst/>
              <a:cxnLst/>
              <a:rect l="l" t="t" r="r" b="b"/>
              <a:pathLst>
                <a:path w="3855123" h="1980569">
                  <a:moveTo>
                    <a:pt x="3855123" y="0"/>
                  </a:moveTo>
                  <a:lnTo>
                    <a:pt x="0" y="0"/>
                  </a:lnTo>
                  <a:lnTo>
                    <a:pt x="0" y="1980569"/>
                  </a:lnTo>
                  <a:lnTo>
                    <a:pt x="3855123" y="1980569"/>
                  </a:lnTo>
                  <a:lnTo>
                    <a:pt x="38551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58" name="Freeform 14">
              <a:extLst>
                <a:ext uri="{FF2B5EF4-FFF2-40B4-BE49-F238E27FC236}">
                  <a16:creationId xmlns:a16="http://schemas.microsoft.com/office/drawing/2014/main" id="{F33CA027-CF0F-C311-ED93-AB8E4E77A95E}"/>
                </a:ext>
              </a:extLst>
            </p:cNvPr>
            <p:cNvSpPr/>
            <p:nvPr/>
          </p:nvSpPr>
          <p:spPr>
            <a:xfrm rot="16200000" flipH="1">
              <a:off x="2456126" y="7149355"/>
              <a:ext cx="569733" cy="503685"/>
            </a:xfrm>
            <a:custGeom>
              <a:avLst/>
              <a:gdLst/>
              <a:ahLst/>
              <a:cxnLst/>
              <a:rect l="l" t="t" r="r" b="b"/>
              <a:pathLst>
                <a:path w="1343948" h="1193313">
                  <a:moveTo>
                    <a:pt x="0" y="0"/>
                  </a:moveTo>
                  <a:lnTo>
                    <a:pt x="1343947" y="0"/>
                  </a:lnTo>
                  <a:lnTo>
                    <a:pt x="1343947" y="1193314"/>
                  </a:lnTo>
                  <a:lnTo>
                    <a:pt x="0" y="119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2E085A33-1AF4-00F3-276C-19750C9D43ED}"/>
              </a:ext>
            </a:extLst>
          </p:cNvPr>
          <p:cNvGrpSpPr/>
          <p:nvPr/>
        </p:nvGrpSpPr>
        <p:grpSpPr>
          <a:xfrm>
            <a:off x="4699378" y="207436"/>
            <a:ext cx="2668353" cy="2355170"/>
            <a:chOff x="10599261" y="4263228"/>
            <a:chExt cx="3516264" cy="3103562"/>
          </a:xfrm>
        </p:grpSpPr>
        <p:pic>
          <p:nvPicPr>
            <p:cNvPr id="160" name="Content Placeholder 5" descr="A brick wall with a black background&#10;&#10;AI-generated content may be incorrect.">
              <a:extLst>
                <a:ext uri="{FF2B5EF4-FFF2-40B4-BE49-F238E27FC236}">
                  <a16:creationId xmlns:a16="http://schemas.microsoft.com/office/drawing/2014/main" id="{B28AA6E6-01ED-3E6B-A468-1F9B3B951444}"/>
                </a:ext>
              </a:extLst>
            </p:cNvPr>
            <p:cNvPicPr>
              <a:picLocks noChangeAspect="1"/>
            </p:cNvPicPr>
            <p:nvPr/>
          </p:nvPicPr>
          <p:blipFill>
            <a:blip r:embed="rId10">
              <a:extLst>
                <a:ext uri="{28A0092B-C50C-407E-A947-70E740481C1C}">
                  <a14:useLocalDpi xmlns:a14="http://schemas.microsoft.com/office/drawing/2010/main" val="0"/>
                </a:ext>
              </a:extLst>
            </a:blip>
            <a:srcRect r="20861" b="50619"/>
            <a:stretch>
              <a:fillRect/>
            </a:stretch>
          </p:blipFill>
          <p:spPr>
            <a:xfrm>
              <a:off x="10599261" y="4263228"/>
              <a:ext cx="3516264" cy="3103562"/>
            </a:xfrm>
            <a:prstGeom prst="rect">
              <a:avLst/>
            </a:prstGeom>
          </p:spPr>
        </p:pic>
        <p:grpSp>
          <p:nvGrpSpPr>
            <p:cNvPr id="161" name="Group 160">
              <a:extLst>
                <a:ext uri="{FF2B5EF4-FFF2-40B4-BE49-F238E27FC236}">
                  <a16:creationId xmlns:a16="http://schemas.microsoft.com/office/drawing/2014/main" id="{E940ABDC-3452-3BB7-1373-500F5D281A45}"/>
                </a:ext>
              </a:extLst>
            </p:cNvPr>
            <p:cNvGrpSpPr/>
            <p:nvPr/>
          </p:nvGrpSpPr>
          <p:grpSpPr>
            <a:xfrm>
              <a:off x="11715736" y="4708947"/>
              <a:ext cx="2313717" cy="1902227"/>
              <a:chOff x="1892099" y="1520457"/>
              <a:chExt cx="2313717" cy="1902227"/>
            </a:xfrm>
          </p:grpSpPr>
          <p:sp>
            <p:nvSpPr>
              <p:cNvPr id="162" name="Freeform 6">
                <a:extLst>
                  <a:ext uri="{FF2B5EF4-FFF2-40B4-BE49-F238E27FC236}">
                    <a16:creationId xmlns:a16="http://schemas.microsoft.com/office/drawing/2014/main" id="{E81D2B93-4802-FFDE-F2CE-67E179E5D40E}"/>
                  </a:ext>
                </a:extLst>
              </p:cNvPr>
              <p:cNvSpPr/>
              <p:nvPr/>
            </p:nvSpPr>
            <p:spPr>
              <a:xfrm>
                <a:off x="2409057" y="1520457"/>
                <a:ext cx="145381" cy="172121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3" name="Freeform 6">
                <a:extLst>
                  <a:ext uri="{FF2B5EF4-FFF2-40B4-BE49-F238E27FC236}">
                    <a16:creationId xmlns:a16="http://schemas.microsoft.com/office/drawing/2014/main" id="{2D24C5EA-6802-8EE2-CDAC-0215FFA6EEDD}"/>
                  </a:ext>
                </a:extLst>
              </p:cNvPr>
              <p:cNvSpPr/>
              <p:nvPr/>
            </p:nvSpPr>
            <p:spPr>
              <a:xfrm rot="5400000">
                <a:off x="2976267" y="2193135"/>
                <a:ext cx="145381" cy="2313717"/>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4" name="Oval 163">
                <a:extLst>
                  <a:ext uri="{FF2B5EF4-FFF2-40B4-BE49-F238E27FC236}">
                    <a16:creationId xmlns:a16="http://schemas.microsoft.com/office/drawing/2014/main" id="{2E5AB2D3-278C-5612-CF61-EAB88630184F}"/>
                  </a:ext>
                </a:extLst>
              </p:cNvPr>
              <p:cNvSpPr/>
              <p:nvPr/>
            </p:nvSpPr>
            <p:spPr>
              <a:xfrm>
                <a:off x="2464814" y="206166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5" name="Oval 164">
                <a:extLst>
                  <a:ext uri="{FF2B5EF4-FFF2-40B4-BE49-F238E27FC236}">
                    <a16:creationId xmlns:a16="http://schemas.microsoft.com/office/drawing/2014/main" id="{225C80F2-523D-2E41-2D26-16E90C8E10AB}"/>
                  </a:ext>
                </a:extLst>
              </p:cNvPr>
              <p:cNvSpPr/>
              <p:nvPr/>
            </p:nvSpPr>
            <p:spPr>
              <a:xfrm>
                <a:off x="2464814" y="255061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6" name="Oval 165">
                <a:extLst>
                  <a:ext uri="{FF2B5EF4-FFF2-40B4-BE49-F238E27FC236}">
                    <a16:creationId xmlns:a16="http://schemas.microsoft.com/office/drawing/2014/main" id="{CC23BB72-2715-E5EE-DE88-214C63F2AF1E}"/>
                  </a:ext>
                </a:extLst>
              </p:cNvPr>
              <p:cNvSpPr/>
              <p:nvPr/>
            </p:nvSpPr>
            <p:spPr>
              <a:xfrm>
                <a:off x="2464814" y="303956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7" name="Oval 166">
                <a:extLst>
                  <a:ext uri="{FF2B5EF4-FFF2-40B4-BE49-F238E27FC236}">
                    <a16:creationId xmlns:a16="http://schemas.microsoft.com/office/drawing/2014/main" id="{2E09D84A-BC8C-29E1-D8A4-8DE0982E1A19}"/>
                  </a:ext>
                </a:extLst>
              </p:cNvPr>
              <p:cNvSpPr/>
              <p:nvPr/>
            </p:nvSpPr>
            <p:spPr>
              <a:xfrm>
                <a:off x="2211165"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8" name="Oval 167">
                <a:extLst>
                  <a:ext uri="{FF2B5EF4-FFF2-40B4-BE49-F238E27FC236}">
                    <a16:creationId xmlns:a16="http://schemas.microsoft.com/office/drawing/2014/main" id="{DA6D54BB-7B20-9046-2823-20F5E0263831}"/>
                  </a:ext>
                </a:extLst>
              </p:cNvPr>
              <p:cNvSpPr/>
              <p:nvPr/>
            </p:nvSpPr>
            <p:spPr>
              <a:xfrm>
                <a:off x="3110747"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69" name="Oval 168">
                <a:extLst>
                  <a:ext uri="{FF2B5EF4-FFF2-40B4-BE49-F238E27FC236}">
                    <a16:creationId xmlns:a16="http://schemas.microsoft.com/office/drawing/2014/main" id="{3448838C-DA9B-2D04-7D49-408983092D89}"/>
                  </a:ext>
                </a:extLst>
              </p:cNvPr>
              <p:cNvSpPr/>
              <p:nvPr/>
            </p:nvSpPr>
            <p:spPr>
              <a:xfrm>
                <a:off x="4025147"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grpSp>
      </p:grpSp>
      <p:grpSp>
        <p:nvGrpSpPr>
          <p:cNvPr id="6" name="Group 5">
            <a:extLst>
              <a:ext uri="{FF2B5EF4-FFF2-40B4-BE49-F238E27FC236}">
                <a16:creationId xmlns:a16="http://schemas.microsoft.com/office/drawing/2014/main" id="{E57434C6-3C83-D993-83C1-B06C287FB924}"/>
              </a:ext>
            </a:extLst>
          </p:cNvPr>
          <p:cNvGrpSpPr/>
          <p:nvPr/>
        </p:nvGrpSpPr>
        <p:grpSpPr>
          <a:xfrm>
            <a:off x="7102878" y="236191"/>
            <a:ext cx="2689168" cy="2355170"/>
            <a:chOff x="13840961" y="4261785"/>
            <a:chExt cx="3543693" cy="3103562"/>
          </a:xfrm>
        </p:grpSpPr>
        <p:pic>
          <p:nvPicPr>
            <p:cNvPr id="170" name="Content Placeholder 5" descr="A brick wall with a black background&#10;&#10;AI-generated content may be incorrect.">
              <a:extLst>
                <a:ext uri="{FF2B5EF4-FFF2-40B4-BE49-F238E27FC236}">
                  <a16:creationId xmlns:a16="http://schemas.microsoft.com/office/drawing/2014/main" id="{FA817D3D-B5F7-E2AE-80F3-70D81D805B2E}"/>
                </a:ext>
              </a:extLst>
            </p:cNvPr>
            <p:cNvPicPr>
              <a:picLocks noChangeAspect="1"/>
            </p:cNvPicPr>
            <p:nvPr/>
          </p:nvPicPr>
          <p:blipFill>
            <a:blip r:embed="rId10">
              <a:extLst>
                <a:ext uri="{28A0092B-C50C-407E-A947-70E740481C1C}">
                  <a14:useLocalDpi xmlns:a14="http://schemas.microsoft.com/office/drawing/2010/main" val="0"/>
                </a:ext>
              </a:extLst>
            </a:blip>
            <a:srcRect r="20244" b="50619"/>
            <a:stretch>
              <a:fillRect/>
            </a:stretch>
          </p:blipFill>
          <p:spPr>
            <a:xfrm>
              <a:off x="13840961" y="4261785"/>
              <a:ext cx="3543693" cy="3103562"/>
            </a:xfrm>
            <a:prstGeom prst="rect">
              <a:avLst/>
            </a:prstGeom>
          </p:spPr>
        </p:pic>
        <p:sp>
          <p:nvSpPr>
            <p:cNvPr id="171" name="Freeform 6">
              <a:extLst>
                <a:ext uri="{FF2B5EF4-FFF2-40B4-BE49-F238E27FC236}">
                  <a16:creationId xmlns:a16="http://schemas.microsoft.com/office/drawing/2014/main" id="{FA79742C-54C4-CEAF-26A0-07C87E8C2211}"/>
                </a:ext>
              </a:extLst>
            </p:cNvPr>
            <p:cNvSpPr/>
            <p:nvPr/>
          </p:nvSpPr>
          <p:spPr>
            <a:xfrm>
              <a:off x="15474394" y="4707504"/>
              <a:ext cx="145381" cy="172121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72" name="Freeform 6">
              <a:extLst>
                <a:ext uri="{FF2B5EF4-FFF2-40B4-BE49-F238E27FC236}">
                  <a16:creationId xmlns:a16="http://schemas.microsoft.com/office/drawing/2014/main" id="{7F854FD5-366A-82C7-D171-98D54DB082ED}"/>
                </a:ext>
              </a:extLst>
            </p:cNvPr>
            <p:cNvSpPr/>
            <p:nvPr/>
          </p:nvSpPr>
          <p:spPr>
            <a:xfrm rot="5400000">
              <a:off x="16041604" y="5380182"/>
              <a:ext cx="145381" cy="2313717"/>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77" name="Oval 176">
              <a:extLst>
                <a:ext uri="{FF2B5EF4-FFF2-40B4-BE49-F238E27FC236}">
                  <a16:creationId xmlns:a16="http://schemas.microsoft.com/office/drawing/2014/main" id="{5D861688-41CF-EACC-FBB7-3CEBD6D1AFB2}"/>
                </a:ext>
              </a:extLst>
            </p:cNvPr>
            <p:cNvSpPr/>
            <p:nvPr/>
          </p:nvSpPr>
          <p:spPr>
            <a:xfrm>
              <a:off x="15530151" y="5737666"/>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grpSp>
          <p:nvGrpSpPr>
            <p:cNvPr id="183" name="Group 182">
              <a:extLst>
                <a:ext uri="{FF2B5EF4-FFF2-40B4-BE49-F238E27FC236}">
                  <a16:creationId xmlns:a16="http://schemas.microsoft.com/office/drawing/2014/main" id="{3FEDAD88-6231-0977-1AA0-411BF2E177E8}"/>
                </a:ext>
              </a:extLst>
            </p:cNvPr>
            <p:cNvGrpSpPr/>
            <p:nvPr/>
          </p:nvGrpSpPr>
          <p:grpSpPr>
            <a:xfrm>
              <a:off x="14978785" y="5697438"/>
              <a:ext cx="650297" cy="84859"/>
              <a:chOff x="4312045" y="5086464"/>
              <a:chExt cx="650297" cy="84859"/>
            </a:xfrm>
          </p:grpSpPr>
          <p:sp>
            <p:nvSpPr>
              <p:cNvPr id="184" name="Rectangle 183">
                <a:extLst>
                  <a:ext uri="{FF2B5EF4-FFF2-40B4-BE49-F238E27FC236}">
                    <a16:creationId xmlns:a16="http://schemas.microsoft.com/office/drawing/2014/main" id="{3D742C15-8A24-040A-CC42-C83F4E7AB6E6}"/>
                  </a:ext>
                </a:extLst>
              </p:cNvPr>
              <p:cNvSpPr/>
              <p:nvPr/>
            </p:nvSpPr>
            <p:spPr>
              <a:xfrm>
                <a:off x="4312045" y="5086464"/>
                <a:ext cx="650297" cy="8485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a:ln w="3175">
                <a:solidFill>
                  <a:srgbClr val="011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87" name="Oval 186">
                <a:extLst>
                  <a:ext uri="{FF2B5EF4-FFF2-40B4-BE49-F238E27FC236}">
                    <a16:creationId xmlns:a16="http://schemas.microsoft.com/office/drawing/2014/main" id="{EE92692D-B613-9146-34B2-40ECB1FC8814}"/>
                  </a:ext>
                </a:extLst>
              </p:cNvPr>
              <p:cNvSpPr/>
              <p:nvPr/>
            </p:nvSpPr>
            <p:spPr>
              <a:xfrm>
                <a:off x="4360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88" name="Oval 187">
                <a:extLst>
                  <a:ext uri="{FF2B5EF4-FFF2-40B4-BE49-F238E27FC236}">
                    <a16:creationId xmlns:a16="http://schemas.microsoft.com/office/drawing/2014/main" id="{46276463-487D-5E08-9235-3C3BADB1B324}"/>
                  </a:ext>
                </a:extLst>
              </p:cNvPr>
              <p:cNvSpPr/>
              <p:nvPr/>
            </p:nvSpPr>
            <p:spPr>
              <a:xfrm>
                <a:off x="4435625"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89" name="Oval 188">
                <a:extLst>
                  <a:ext uri="{FF2B5EF4-FFF2-40B4-BE49-F238E27FC236}">
                    <a16:creationId xmlns:a16="http://schemas.microsoft.com/office/drawing/2014/main" id="{827D54DE-9CDD-548B-9CF4-995DC88CB4A9}"/>
                  </a:ext>
                </a:extLst>
              </p:cNvPr>
              <p:cNvSpPr/>
              <p:nvPr/>
            </p:nvSpPr>
            <p:spPr>
              <a:xfrm>
                <a:off x="4510218"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0" name="Oval 189">
                <a:extLst>
                  <a:ext uri="{FF2B5EF4-FFF2-40B4-BE49-F238E27FC236}">
                    <a16:creationId xmlns:a16="http://schemas.microsoft.com/office/drawing/2014/main" id="{0BCF9BDB-BBD4-CD41-6E96-D87DA57D1364}"/>
                  </a:ext>
                </a:extLst>
              </p:cNvPr>
              <p:cNvSpPr/>
              <p:nvPr/>
            </p:nvSpPr>
            <p:spPr>
              <a:xfrm>
                <a:off x="458572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1" name="Oval 190">
                <a:extLst>
                  <a:ext uri="{FF2B5EF4-FFF2-40B4-BE49-F238E27FC236}">
                    <a16:creationId xmlns:a16="http://schemas.microsoft.com/office/drawing/2014/main" id="{CFB7A0F7-3CD6-47D5-14FD-D0A1D4896E72}"/>
                  </a:ext>
                </a:extLst>
              </p:cNvPr>
              <p:cNvSpPr/>
              <p:nvPr/>
            </p:nvSpPr>
            <p:spPr>
              <a:xfrm>
                <a:off x="464751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2" name="Oval 191">
                <a:extLst>
                  <a:ext uri="{FF2B5EF4-FFF2-40B4-BE49-F238E27FC236}">
                    <a16:creationId xmlns:a16="http://schemas.microsoft.com/office/drawing/2014/main" id="{5690CA45-70E8-B017-E343-F3A662C74091}"/>
                  </a:ext>
                </a:extLst>
              </p:cNvPr>
              <p:cNvSpPr/>
              <p:nvPr/>
            </p:nvSpPr>
            <p:spPr>
              <a:xfrm>
                <a:off x="4723020"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3" name="Oval 192">
                <a:extLst>
                  <a:ext uri="{FF2B5EF4-FFF2-40B4-BE49-F238E27FC236}">
                    <a16:creationId xmlns:a16="http://schemas.microsoft.com/office/drawing/2014/main" id="{C36B75CB-8F0D-D171-B1DE-29466561B919}"/>
                  </a:ext>
                </a:extLst>
              </p:cNvPr>
              <p:cNvSpPr/>
              <p:nvPr/>
            </p:nvSpPr>
            <p:spPr>
              <a:xfrm>
                <a:off x="4797613"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4" name="Oval 193">
                <a:extLst>
                  <a:ext uri="{FF2B5EF4-FFF2-40B4-BE49-F238E27FC236}">
                    <a16:creationId xmlns:a16="http://schemas.microsoft.com/office/drawing/2014/main" id="{73AA2716-4720-A7E9-CD30-14081770BA2C}"/>
                  </a:ext>
                </a:extLst>
              </p:cNvPr>
              <p:cNvSpPr/>
              <p:nvPr/>
            </p:nvSpPr>
            <p:spPr>
              <a:xfrm>
                <a:off x="4873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grpSp>
        <p:grpSp>
          <p:nvGrpSpPr>
            <p:cNvPr id="195" name="Group 194">
              <a:extLst>
                <a:ext uri="{FF2B5EF4-FFF2-40B4-BE49-F238E27FC236}">
                  <a16:creationId xmlns:a16="http://schemas.microsoft.com/office/drawing/2014/main" id="{4E451391-ABFF-2AC5-A41D-F595544C8366}"/>
                </a:ext>
              </a:extLst>
            </p:cNvPr>
            <p:cNvGrpSpPr/>
            <p:nvPr/>
          </p:nvGrpSpPr>
          <p:grpSpPr>
            <a:xfrm rot="5400000">
              <a:off x="15854867" y="6690827"/>
              <a:ext cx="650297" cy="84859"/>
              <a:chOff x="4312045" y="5086464"/>
              <a:chExt cx="650297" cy="84859"/>
            </a:xfrm>
          </p:grpSpPr>
          <p:sp>
            <p:nvSpPr>
              <p:cNvPr id="196" name="Rectangle 195">
                <a:extLst>
                  <a:ext uri="{FF2B5EF4-FFF2-40B4-BE49-F238E27FC236}">
                    <a16:creationId xmlns:a16="http://schemas.microsoft.com/office/drawing/2014/main" id="{B87CB3DF-A087-A578-9745-226E3EA5D153}"/>
                  </a:ext>
                </a:extLst>
              </p:cNvPr>
              <p:cNvSpPr/>
              <p:nvPr/>
            </p:nvSpPr>
            <p:spPr>
              <a:xfrm>
                <a:off x="4312045" y="5086464"/>
                <a:ext cx="650297" cy="8485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a:ln w="3175">
                <a:solidFill>
                  <a:srgbClr val="011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7" name="Oval 196">
                <a:extLst>
                  <a:ext uri="{FF2B5EF4-FFF2-40B4-BE49-F238E27FC236}">
                    <a16:creationId xmlns:a16="http://schemas.microsoft.com/office/drawing/2014/main" id="{A153A0BA-E528-EA6D-D9FD-481AF62E5F86}"/>
                  </a:ext>
                </a:extLst>
              </p:cNvPr>
              <p:cNvSpPr/>
              <p:nvPr/>
            </p:nvSpPr>
            <p:spPr>
              <a:xfrm>
                <a:off x="4360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8" name="Oval 197">
                <a:extLst>
                  <a:ext uri="{FF2B5EF4-FFF2-40B4-BE49-F238E27FC236}">
                    <a16:creationId xmlns:a16="http://schemas.microsoft.com/office/drawing/2014/main" id="{D169594C-FAC1-8D6F-B8DE-8A54D962772B}"/>
                  </a:ext>
                </a:extLst>
              </p:cNvPr>
              <p:cNvSpPr/>
              <p:nvPr/>
            </p:nvSpPr>
            <p:spPr>
              <a:xfrm>
                <a:off x="4435625"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199" name="Oval 198">
                <a:extLst>
                  <a:ext uri="{FF2B5EF4-FFF2-40B4-BE49-F238E27FC236}">
                    <a16:creationId xmlns:a16="http://schemas.microsoft.com/office/drawing/2014/main" id="{96CEB776-B816-C0F0-1836-7B6C1B530F42}"/>
                  </a:ext>
                </a:extLst>
              </p:cNvPr>
              <p:cNvSpPr/>
              <p:nvPr/>
            </p:nvSpPr>
            <p:spPr>
              <a:xfrm>
                <a:off x="4510218"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0" name="Oval 199">
                <a:extLst>
                  <a:ext uri="{FF2B5EF4-FFF2-40B4-BE49-F238E27FC236}">
                    <a16:creationId xmlns:a16="http://schemas.microsoft.com/office/drawing/2014/main" id="{A63F1DFF-9E86-CA50-627A-11BE89E5842C}"/>
                  </a:ext>
                </a:extLst>
              </p:cNvPr>
              <p:cNvSpPr/>
              <p:nvPr/>
            </p:nvSpPr>
            <p:spPr>
              <a:xfrm>
                <a:off x="458572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1" name="Oval 200">
                <a:extLst>
                  <a:ext uri="{FF2B5EF4-FFF2-40B4-BE49-F238E27FC236}">
                    <a16:creationId xmlns:a16="http://schemas.microsoft.com/office/drawing/2014/main" id="{93215BA7-8236-BC08-07DA-F6866838A153}"/>
                  </a:ext>
                </a:extLst>
              </p:cNvPr>
              <p:cNvSpPr/>
              <p:nvPr/>
            </p:nvSpPr>
            <p:spPr>
              <a:xfrm>
                <a:off x="464751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2" name="Oval 201">
                <a:extLst>
                  <a:ext uri="{FF2B5EF4-FFF2-40B4-BE49-F238E27FC236}">
                    <a16:creationId xmlns:a16="http://schemas.microsoft.com/office/drawing/2014/main" id="{AD8B2095-23E2-D9ED-9120-57C724CC8B5A}"/>
                  </a:ext>
                </a:extLst>
              </p:cNvPr>
              <p:cNvSpPr/>
              <p:nvPr/>
            </p:nvSpPr>
            <p:spPr>
              <a:xfrm>
                <a:off x="4723020"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3" name="Oval 202">
                <a:extLst>
                  <a:ext uri="{FF2B5EF4-FFF2-40B4-BE49-F238E27FC236}">
                    <a16:creationId xmlns:a16="http://schemas.microsoft.com/office/drawing/2014/main" id="{FC9ECA30-51CE-B5D4-9CD4-688DB4FF920B}"/>
                  </a:ext>
                </a:extLst>
              </p:cNvPr>
              <p:cNvSpPr/>
              <p:nvPr/>
            </p:nvSpPr>
            <p:spPr>
              <a:xfrm>
                <a:off x="4797613"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4" name="Oval 203">
                <a:extLst>
                  <a:ext uri="{FF2B5EF4-FFF2-40B4-BE49-F238E27FC236}">
                    <a16:creationId xmlns:a16="http://schemas.microsoft.com/office/drawing/2014/main" id="{973D37E3-4843-ECE7-E4A9-40330714DC47}"/>
                  </a:ext>
                </a:extLst>
              </p:cNvPr>
              <p:cNvSpPr/>
              <p:nvPr/>
            </p:nvSpPr>
            <p:spPr>
              <a:xfrm>
                <a:off x="4873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ea typeface="Calibri" panose="020F0502020204030204" pitchFamily="34" charset="0"/>
                  <a:cs typeface="Calibri" panose="020F0502020204030204" pitchFamily="34" charset="0"/>
                </a:endParaRPr>
              </a:p>
            </p:txBody>
          </p:sp>
        </p:grpSp>
      </p:grpSp>
      <p:sp>
        <p:nvSpPr>
          <p:cNvPr id="205" name="TextBox 204">
            <a:extLst>
              <a:ext uri="{FF2B5EF4-FFF2-40B4-BE49-F238E27FC236}">
                <a16:creationId xmlns:a16="http://schemas.microsoft.com/office/drawing/2014/main" id="{A4FFA650-00B0-CF24-F91A-BB2871E0A15F}"/>
              </a:ext>
            </a:extLst>
          </p:cNvPr>
          <p:cNvSpPr txBox="1"/>
          <p:nvPr/>
        </p:nvSpPr>
        <p:spPr>
          <a:xfrm>
            <a:off x="5089878" y="242068"/>
            <a:ext cx="5940457" cy="307777"/>
          </a:xfrm>
          <a:prstGeom prst="rect">
            <a:avLst/>
          </a:prstGeom>
          <a:noFill/>
        </p:spPr>
        <p:txBody>
          <a:bodyPr wrap="square">
            <a:spAutoFit/>
          </a:bodyPr>
          <a:lstStyle/>
          <a:p>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When fixing a timber batten to blockwork wall:</a:t>
            </a:r>
          </a:p>
        </p:txBody>
      </p:sp>
      <p:sp>
        <p:nvSpPr>
          <p:cNvPr id="206" name="TextBox 205">
            <a:extLst>
              <a:ext uri="{FF2B5EF4-FFF2-40B4-BE49-F238E27FC236}">
                <a16:creationId xmlns:a16="http://schemas.microsoft.com/office/drawing/2014/main" id="{F6B885E2-1411-8C27-7067-C5DB469B35C7}"/>
              </a:ext>
            </a:extLst>
          </p:cNvPr>
          <p:cNvSpPr txBox="1"/>
          <p:nvPr/>
        </p:nvSpPr>
        <p:spPr>
          <a:xfrm>
            <a:off x="7525219" y="2448832"/>
            <a:ext cx="2233667" cy="523220"/>
          </a:xfrm>
          <a:prstGeom prst="rect">
            <a:avLst/>
          </a:prstGeom>
          <a:noFill/>
        </p:spPr>
        <p:txBody>
          <a:bodyPr wrap="square">
            <a:spAutoFit/>
          </a:bodyPr>
          <a:lstStyle/>
          <a:p>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Try using metal straps to get a good fixing</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07" name="TextBox 206">
            <a:extLst>
              <a:ext uri="{FF2B5EF4-FFF2-40B4-BE49-F238E27FC236}">
                <a16:creationId xmlns:a16="http://schemas.microsoft.com/office/drawing/2014/main" id="{EC588AF0-E643-7913-3130-218ED42AA2D7}"/>
              </a:ext>
            </a:extLst>
          </p:cNvPr>
          <p:cNvSpPr txBox="1"/>
          <p:nvPr/>
        </p:nvSpPr>
        <p:spPr>
          <a:xfrm>
            <a:off x="4992028" y="2432605"/>
            <a:ext cx="3226220" cy="307777"/>
          </a:xfrm>
          <a:prstGeom prst="rect">
            <a:avLst/>
          </a:prstGeom>
          <a:noFill/>
        </p:spPr>
        <p:txBody>
          <a:bodyPr wrap="square">
            <a:spAutoFit/>
          </a:bodyPr>
          <a:lstStyle/>
          <a:p>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ry nailing into the mortar joints</a:t>
            </a:r>
            <a:endParaRPr lang="en-GB" sz="1400">
              <a:latin typeface="Calibri" panose="020F0502020204030204" pitchFamily="34" charset="0"/>
              <a:ea typeface="Calibri" panose="020F0502020204030204" pitchFamily="34" charset="0"/>
              <a:cs typeface="Calibri" panose="020F0502020204030204" pitchFamily="34" charset="0"/>
            </a:endParaRPr>
          </a:p>
        </p:txBody>
      </p:sp>
      <p:pic>
        <p:nvPicPr>
          <p:cNvPr id="209" name="Content Placeholder 5" descr="A brick wall with a black background&#10;&#10;AI-generated content may be incorrect.">
            <a:extLst>
              <a:ext uri="{FF2B5EF4-FFF2-40B4-BE49-F238E27FC236}">
                <a16:creationId xmlns:a16="http://schemas.microsoft.com/office/drawing/2014/main" id="{D0C76367-0CDC-F369-EED6-7DB8A867A59D}"/>
              </a:ext>
            </a:extLst>
          </p:cNvPr>
          <p:cNvPicPr>
            <a:picLocks noChangeAspect="1"/>
          </p:cNvPicPr>
          <p:nvPr/>
        </p:nvPicPr>
        <p:blipFill>
          <a:blip r:embed="rId10">
            <a:extLst>
              <a:ext uri="{28A0092B-C50C-407E-A947-70E740481C1C}">
                <a14:useLocalDpi xmlns:a14="http://schemas.microsoft.com/office/drawing/2010/main" val="0"/>
              </a:ext>
            </a:extLst>
          </a:blip>
          <a:srcRect l="17368" t="38558" r="17631" b="54825"/>
          <a:stretch>
            <a:fillRect/>
          </a:stretch>
        </p:blipFill>
        <p:spPr>
          <a:xfrm>
            <a:off x="6087308" y="4201036"/>
            <a:ext cx="2888159" cy="415846"/>
          </a:xfrm>
          <a:prstGeom prst="rect">
            <a:avLst/>
          </a:prstGeom>
        </p:spPr>
      </p:pic>
      <p:sp>
        <p:nvSpPr>
          <p:cNvPr id="210" name="Freeform 7">
            <a:extLst>
              <a:ext uri="{FF2B5EF4-FFF2-40B4-BE49-F238E27FC236}">
                <a16:creationId xmlns:a16="http://schemas.microsoft.com/office/drawing/2014/main" id="{67922191-7B39-EFDC-A625-81940ED1633C}"/>
              </a:ext>
            </a:extLst>
          </p:cNvPr>
          <p:cNvSpPr/>
          <p:nvPr/>
        </p:nvSpPr>
        <p:spPr>
          <a:xfrm>
            <a:off x="6374762" y="3805300"/>
            <a:ext cx="658625" cy="359834"/>
          </a:xfrm>
          <a:custGeom>
            <a:avLst/>
            <a:gdLst/>
            <a:ahLst/>
            <a:cxnLst/>
            <a:rect l="l" t="t" r="r" b="b"/>
            <a:pathLst>
              <a:path w="16230600" h="2191131">
                <a:moveTo>
                  <a:pt x="0" y="0"/>
                </a:moveTo>
                <a:lnTo>
                  <a:pt x="16230600" y="0"/>
                </a:lnTo>
                <a:lnTo>
                  <a:pt x="16230600" y="2191132"/>
                </a:lnTo>
                <a:lnTo>
                  <a:pt x="0" y="2191132"/>
                </a:lnTo>
                <a:lnTo>
                  <a:pt x="0" y="0"/>
                </a:lnTo>
                <a:close/>
              </a:path>
            </a:pathLst>
          </a:custGeom>
          <a:blipFill>
            <a:blip r:embed="rId14"/>
            <a:stretch>
              <a:fillRect/>
            </a:stretch>
          </a:blipFill>
          <a:ln>
            <a:solidFill>
              <a:schemeClr val="tx1"/>
            </a:solidFill>
          </a:ln>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11" name="Freeform 7">
            <a:extLst>
              <a:ext uri="{FF2B5EF4-FFF2-40B4-BE49-F238E27FC236}">
                <a16:creationId xmlns:a16="http://schemas.microsoft.com/office/drawing/2014/main" id="{ACD706BA-1CFE-CF33-2C52-F5C72202610E}"/>
              </a:ext>
            </a:extLst>
          </p:cNvPr>
          <p:cNvSpPr/>
          <p:nvPr/>
        </p:nvSpPr>
        <p:spPr>
          <a:xfrm>
            <a:off x="7377984" y="3805300"/>
            <a:ext cx="658625" cy="359834"/>
          </a:xfrm>
          <a:custGeom>
            <a:avLst/>
            <a:gdLst/>
            <a:ahLst/>
            <a:cxnLst/>
            <a:rect l="l" t="t" r="r" b="b"/>
            <a:pathLst>
              <a:path w="16230600" h="2191131">
                <a:moveTo>
                  <a:pt x="0" y="0"/>
                </a:moveTo>
                <a:lnTo>
                  <a:pt x="16230600" y="0"/>
                </a:lnTo>
                <a:lnTo>
                  <a:pt x="16230600" y="2191132"/>
                </a:lnTo>
                <a:lnTo>
                  <a:pt x="0" y="2191132"/>
                </a:lnTo>
                <a:lnTo>
                  <a:pt x="0" y="0"/>
                </a:lnTo>
                <a:close/>
              </a:path>
            </a:pathLst>
          </a:custGeom>
          <a:blipFill>
            <a:blip r:embed="rId14"/>
            <a:stretch>
              <a:fillRect/>
            </a:stretch>
          </a:blipFill>
          <a:ln>
            <a:solidFill>
              <a:schemeClr val="tx1"/>
            </a:solidFill>
          </a:ln>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C62666CE-C81F-4CF4-BC83-10B0528123E9}"/>
              </a:ext>
            </a:extLst>
          </p:cNvPr>
          <p:cNvCxnSpPr>
            <a:cxnSpLocks/>
          </p:cNvCxnSpPr>
          <p:nvPr/>
        </p:nvCxnSpPr>
        <p:spPr>
          <a:xfrm>
            <a:off x="6158428" y="4183045"/>
            <a:ext cx="192077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3B7C44DD-F0ED-03D8-9EEE-1D985BE1EC24}"/>
              </a:ext>
            </a:extLst>
          </p:cNvPr>
          <p:cNvCxnSpPr>
            <a:cxnSpLocks/>
          </p:cNvCxnSpPr>
          <p:nvPr/>
        </p:nvCxnSpPr>
        <p:spPr>
          <a:xfrm>
            <a:off x="8060422" y="3789423"/>
            <a:ext cx="0" cy="37571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8AD973F9-CB8B-B4EE-36FF-C4F876940DD4}"/>
              </a:ext>
            </a:extLst>
          </p:cNvPr>
          <p:cNvCxnSpPr>
            <a:cxnSpLocks/>
          </p:cNvCxnSpPr>
          <p:nvPr/>
        </p:nvCxnSpPr>
        <p:spPr>
          <a:xfrm>
            <a:off x="7353985" y="3789422"/>
            <a:ext cx="0" cy="37571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52633AF7-B7CC-A75C-8370-37FE4F3631CF}"/>
              </a:ext>
            </a:extLst>
          </p:cNvPr>
          <p:cNvCxnSpPr>
            <a:cxnSpLocks/>
          </p:cNvCxnSpPr>
          <p:nvPr/>
        </p:nvCxnSpPr>
        <p:spPr>
          <a:xfrm>
            <a:off x="7338187" y="3780503"/>
            <a:ext cx="74101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16" name="Freeform 15">
            <a:extLst>
              <a:ext uri="{FF2B5EF4-FFF2-40B4-BE49-F238E27FC236}">
                <a16:creationId xmlns:a16="http://schemas.microsoft.com/office/drawing/2014/main" id="{AE7B339E-7949-E32D-288A-D2DC3DAA29FF}"/>
              </a:ext>
            </a:extLst>
          </p:cNvPr>
          <p:cNvSpPr/>
          <p:nvPr/>
        </p:nvSpPr>
        <p:spPr>
          <a:xfrm>
            <a:off x="7586615" y="3721930"/>
            <a:ext cx="321834" cy="718285"/>
          </a:xfrm>
          <a:custGeom>
            <a:avLst/>
            <a:gdLst/>
            <a:ahLst/>
            <a:cxnLst/>
            <a:rect l="l" t="t" r="r" b="b"/>
            <a:pathLst>
              <a:path w="294720" h="494255">
                <a:moveTo>
                  <a:pt x="0" y="0"/>
                </a:moveTo>
                <a:lnTo>
                  <a:pt x="294720" y="0"/>
                </a:lnTo>
                <a:lnTo>
                  <a:pt x="294720" y="494255"/>
                </a:lnTo>
                <a:lnTo>
                  <a:pt x="0" y="494255"/>
                </a:lnTo>
                <a:lnTo>
                  <a:pt x="0" y="0"/>
                </a:lnTo>
                <a:close/>
              </a:path>
            </a:pathLst>
          </a:custGeom>
          <a:blipFill>
            <a:blip r:embed="rId8">
              <a:extLst>
                <a:ext uri="{96DAC541-7B7A-43D3-8B79-37D633B846F1}">
                  <asvg:svgBlip xmlns:asvg="http://schemas.microsoft.com/office/drawing/2016/SVG/main" r:embed="rId15"/>
                </a:ext>
              </a:extLst>
            </a:blip>
            <a:stretch>
              <a:fillRect l="-1" t="-187074" r="-431265" b="-2903"/>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17" name="Freeform 15">
            <a:extLst>
              <a:ext uri="{FF2B5EF4-FFF2-40B4-BE49-F238E27FC236}">
                <a16:creationId xmlns:a16="http://schemas.microsoft.com/office/drawing/2014/main" id="{00648734-B3CB-7440-8AD4-3A82D03CDE02}"/>
              </a:ext>
            </a:extLst>
          </p:cNvPr>
          <p:cNvSpPr/>
          <p:nvPr/>
        </p:nvSpPr>
        <p:spPr>
          <a:xfrm>
            <a:off x="6548691" y="3760030"/>
            <a:ext cx="271232" cy="718285"/>
          </a:xfrm>
          <a:custGeom>
            <a:avLst/>
            <a:gdLst/>
            <a:ahLst/>
            <a:cxnLst/>
            <a:rect l="l" t="t" r="r" b="b"/>
            <a:pathLst>
              <a:path w="294720" h="494255">
                <a:moveTo>
                  <a:pt x="0" y="0"/>
                </a:moveTo>
                <a:lnTo>
                  <a:pt x="294720" y="0"/>
                </a:lnTo>
                <a:lnTo>
                  <a:pt x="294720" y="494255"/>
                </a:lnTo>
                <a:lnTo>
                  <a:pt x="0" y="494255"/>
                </a:lnTo>
                <a:lnTo>
                  <a:pt x="0" y="0"/>
                </a:lnTo>
                <a:close/>
              </a:path>
            </a:pathLst>
          </a:custGeom>
          <a:blipFill>
            <a:blip r:embed="rId8">
              <a:extLst>
                <a:ext uri="{96DAC541-7B7A-43D3-8B79-37D633B846F1}">
                  <asvg:svgBlip xmlns:asvg="http://schemas.microsoft.com/office/drawing/2016/SVG/main" r:embed="rId15"/>
                </a:ext>
              </a:extLst>
            </a:blip>
            <a:stretch>
              <a:fillRect l="-2" t="-187074" r="-530379" b="-2903"/>
            </a:stretch>
          </a:blipFill>
        </p:spPr>
        <p:txBody>
          <a:bodyPr/>
          <a:lstStyle/>
          <a:p>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18" name="TextBox 217">
            <a:extLst>
              <a:ext uri="{FF2B5EF4-FFF2-40B4-BE49-F238E27FC236}">
                <a16:creationId xmlns:a16="http://schemas.microsoft.com/office/drawing/2014/main" id="{456EFFB2-4067-57B4-00FC-84A4D434982D}"/>
              </a:ext>
            </a:extLst>
          </p:cNvPr>
          <p:cNvSpPr txBox="1"/>
          <p:nvPr/>
        </p:nvSpPr>
        <p:spPr>
          <a:xfrm>
            <a:off x="5026759" y="3056833"/>
            <a:ext cx="5940457" cy="307777"/>
          </a:xfrm>
          <a:prstGeom prst="rect">
            <a:avLst/>
          </a:prstGeom>
          <a:noFill/>
        </p:spPr>
        <p:txBody>
          <a:bodyPr wrap="square">
            <a:spAutoFit/>
          </a:bodyPr>
          <a:lstStyle/>
          <a:p>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When fixing a tarpaulin to blockwork wall:</a:t>
            </a:r>
          </a:p>
        </p:txBody>
      </p:sp>
      <p:sp>
        <p:nvSpPr>
          <p:cNvPr id="219" name="TextBox 218">
            <a:extLst>
              <a:ext uri="{FF2B5EF4-FFF2-40B4-BE49-F238E27FC236}">
                <a16:creationId xmlns:a16="http://schemas.microsoft.com/office/drawing/2014/main" id="{1AFD04EB-ACFB-1C33-0DBB-8955ECC95529}"/>
              </a:ext>
            </a:extLst>
          </p:cNvPr>
          <p:cNvSpPr txBox="1"/>
          <p:nvPr/>
        </p:nvSpPr>
        <p:spPr>
          <a:xfrm>
            <a:off x="5622924" y="4544637"/>
            <a:ext cx="3226220" cy="307777"/>
          </a:xfrm>
          <a:prstGeom prst="rect">
            <a:avLst/>
          </a:prstGeom>
          <a:noFill/>
        </p:spPr>
        <p:txBody>
          <a:bodyPr wrap="square">
            <a:spAutoFit/>
          </a:bodyPr>
          <a:lstStyle/>
          <a:p>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Use a timber batten</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20" name="TextBox 219">
            <a:extLst>
              <a:ext uri="{FF2B5EF4-FFF2-40B4-BE49-F238E27FC236}">
                <a16:creationId xmlns:a16="http://schemas.microsoft.com/office/drawing/2014/main" id="{36A5C3AB-469C-EE81-9D0C-4446FFA7E696}"/>
              </a:ext>
            </a:extLst>
          </p:cNvPr>
          <p:cNvSpPr txBox="1"/>
          <p:nvPr/>
        </p:nvSpPr>
        <p:spPr>
          <a:xfrm>
            <a:off x="7300690" y="4534450"/>
            <a:ext cx="1551805" cy="523220"/>
          </a:xfrm>
          <a:prstGeom prst="rect">
            <a:avLst/>
          </a:prstGeom>
          <a:noFill/>
        </p:spPr>
        <p:txBody>
          <a:bodyPr wrap="square">
            <a:spAutoFit/>
          </a:bodyPr>
          <a:lstStyle/>
          <a:p>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Wrap around a timber batten</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21" name="TextBox 220">
            <a:extLst>
              <a:ext uri="{FF2B5EF4-FFF2-40B4-BE49-F238E27FC236}">
                <a16:creationId xmlns:a16="http://schemas.microsoft.com/office/drawing/2014/main" id="{B6673C65-B7E8-B7C7-1286-FBD0154B5C64}"/>
              </a:ext>
            </a:extLst>
          </p:cNvPr>
          <p:cNvSpPr txBox="1"/>
          <p:nvPr/>
        </p:nvSpPr>
        <p:spPr>
          <a:xfrm>
            <a:off x="145879" y="2517386"/>
            <a:ext cx="4922533" cy="400110"/>
          </a:xfrm>
          <a:prstGeom prst="rect">
            <a:avLst/>
          </a:prstGeom>
          <a:noFill/>
        </p:spPr>
        <p:txBody>
          <a:bodyPr wrap="square">
            <a:spAutoFit/>
          </a:bodyPr>
          <a:lstStyle/>
          <a:p>
            <a:r>
              <a:rPr lang="en-US" sz="2000" b="1">
                <a:solidFill>
                  <a:srgbClr val="980000"/>
                </a:solidFill>
                <a:latin typeface="Calibri" panose="020F0502020204030204" pitchFamily="34" charset="0"/>
                <a:ea typeface="Calibri" panose="020F0502020204030204" pitchFamily="34" charset="0"/>
                <a:cs typeface="Calibri" panose="020F0502020204030204" pitchFamily="34" charset="0"/>
              </a:rPr>
              <a:t>H</a:t>
            </a:r>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ow to fix timber to blockwork?</a:t>
            </a:r>
          </a:p>
        </p:txBody>
      </p:sp>
      <p:cxnSp>
        <p:nvCxnSpPr>
          <p:cNvPr id="222" name="Straight Connector 221">
            <a:extLst>
              <a:ext uri="{FF2B5EF4-FFF2-40B4-BE49-F238E27FC236}">
                <a16:creationId xmlns:a16="http://schemas.microsoft.com/office/drawing/2014/main" id="{3DA2F92C-4984-DE37-D76B-F11C53AAE952}"/>
              </a:ext>
            </a:extLst>
          </p:cNvPr>
          <p:cNvCxnSpPr>
            <a:cxnSpLocks/>
          </p:cNvCxnSpPr>
          <p:nvPr/>
        </p:nvCxnSpPr>
        <p:spPr>
          <a:xfrm>
            <a:off x="-10700" y="2893200"/>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BBE30A8-3E9F-98F7-F2ED-E180903A7635}"/>
              </a:ext>
            </a:extLst>
          </p:cNvPr>
          <p:cNvSpPr txBox="1"/>
          <p:nvPr/>
        </p:nvSpPr>
        <p:spPr>
          <a:xfrm>
            <a:off x="1993306" y="649671"/>
            <a:ext cx="2909108" cy="1131079"/>
          </a:xfrm>
          <a:prstGeom prst="rect">
            <a:avLst/>
          </a:prstGeom>
          <a:noFill/>
        </p:spPr>
        <p:txBody>
          <a:bodyPr wrap="square">
            <a:spAutoFit/>
          </a:bodyPr>
          <a:lstStyle/>
          <a:p>
            <a:pPr marL="285750" indent="-285750" algn="l">
              <a:lnSpc>
                <a:spcPts val="1500"/>
              </a:lnSpc>
              <a:spcBef>
                <a:spcPts val="300"/>
              </a:spcBef>
              <a:spcAft>
                <a:spcPts val="300"/>
              </a:spcAft>
              <a:buFont typeface="Wingdings" panose="05000000000000000000" pitchFamily="2" charset="2"/>
              <a:buChar char="q"/>
            </a:pP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Cover holes with </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metal sheets</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 or </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tarpaulin</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gn="l">
              <a:lnSpc>
                <a:spcPts val="1500"/>
              </a:lnSpc>
              <a:spcBef>
                <a:spcPts val="300"/>
              </a:spcBef>
              <a:spcAft>
                <a:spcPts val="300"/>
              </a:spcAft>
              <a:buFont typeface="Wingdings" panose="05000000000000000000" pitchFamily="2" charset="2"/>
              <a:buChar char="q"/>
            </a:pP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For large gaps, use </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wooden beams</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 and secure tarps with </a:t>
            </a:r>
            <a:r>
              <a:rPr lang="en-GB" sz="1400" b="1" i="0">
                <a:solidFill>
                  <a:schemeClr val="accent1"/>
                </a:solidFill>
                <a:effectLst/>
                <a:latin typeface="Calibri" panose="020F0502020204030204" pitchFamily="34" charset="0"/>
                <a:ea typeface="Calibri" panose="020F0502020204030204" pitchFamily="34" charset="0"/>
                <a:cs typeface="Calibri" panose="020F0502020204030204" pitchFamily="34" charset="0"/>
              </a:rPr>
              <a:t>rope or wire</a:t>
            </a:r>
            <a:r>
              <a:rPr lang="en-GB" sz="1400" b="0" i="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E6911E42-3511-9D43-DD25-7890B260C398}"/>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EC3974D-4179-A2CE-205B-049B3B10A0B7}"/>
              </a:ext>
            </a:extLst>
          </p:cNvPr>
          <p:cNvSpPr txBox="1"/>
          <p:nvPr/>
        </p:nvSpPr>
        <p:spPr>
          <a:xfrm>
            <a:off x="1981288" y="1781204"/>
            <a:ext cx="2778086" cy="553998"/>
          </a:xfrm>
          <a:prstGeom prst="rect">
            <a:avLst/>
          </a:prstGeom>
          <a:noFill/>
        </p:spPr>
        <p:txBody>
          <a:bodyPr wrap="square" lIns="91440" tIns="45720" rIns="91440" bIns="45720" anchor="t">
            <a:spAutoFit/>
          </a:bodyPr>
          <a:lstStyle/>
          <a:p>
            <a:pPr>
              <a:lnSpc>
                <a:spcPts val="1500"/>
              </a:lnSpc>
              <a:spcBef>
                <a:spcPts val="300"/>
              </a:spcBef>
              <a:spcAft>
                <a:spcPts val="300"/>
              </a:spcAft>
            </a:pPr>
            <a:r>
              <a:rPr lang="en-GB" sz="1400" i="0">
                <a:effectLst/>
                <a:latin typeface="Calibri"/>
                <a:ea typeface="Calibri"/>
                <a:cs typeface="Calibri"/>
              </a:rPr>
              <a:t>Tarps provide </a:t>
            </a:r>
            <a:r>
              <a:rPr lang="en-GB" sz="1400" b="1" i="0">
                <a:effectLst/>
                <a:latin typeface="Calibri"/>
                <a:ea typeface="Calibri"/>
                <a:cs typeface="Calibri"/>
              </a:rPr>
              <a:t>shade, </a:t>
            </a:r>
            <a:endParaRPr lang="en-US">
              <a:latin typeface="Calibri"/>
              <a:ea typeface="Calibri"/>
              <a:cs typeface="Calibri"/>
            </a:endParaRPr>
          </a:p>
          <a:p>
            <a:pPr algn="l">
              <a:lnSpc>
                <a:spcPts val="1500"/>
              </a:lnSpc>
              <a:spcBef>
                <a:spcPts val="300"/>
              </a:spcBef>
              <a:spcAft>
                <a:spcPts val="300"/>
              </a:spcAft>
            </a:pPr>
            <a:r>
              <a:rPr lang="en-GB" sz="1400" b="1" i="0">
                <a:effectLst/>
                <a:latin typeface="Calibri"/>
                <a:ea typeface="Calibri"/>
                <a:cs typeface="Calibri"/>
              </a:rPr>
              <a:t>rain protection</a:t>
            </a:r>
            <a:r>
              <a:rPr lang="en-GB" sz="1400" i="0">
                <a:effectLst/>
                <a:latin typeface="Calibri"/>
                <a:ea typeface="Calibri"/>
                <a:cs typeface="Calibri"/>
              </a:rPr>
              <a:t>, and </a:t>
            </a:r>
            <a:r>
              <a:rPr lang="en-GB" sz="1400" b="1" i="0">
                <a:effectLst/>
                <a:latin typeface="Calibri"/>
                <a:ea typeface="Calibri"/>
                <a:cs typeface="Calibri"/>
              </a:rPr>
              <a:t>privacy</a:t>
            </a:r>
            <a:r>
              <a:rPr lang="en-GB" sz="1400" i="0">
                <a:effectLst/>
                <a:latin typeface="Calibri"/>
                <a:ea typeface="Calibri"/>
                <a:cs typeface="Calibri"/>
              </a:rPr>
              <a:t>.</a:t>
            </a:r>
            <a:endParaRPr lang="en-GB">
              <a:latin typeface="Calibri"/>
              <a:ea typeface="Calibri"/>
              <a:cs typeface="Calibri"/>
            </a:endParaRPr>
          </a:p>
        </p:txBody>
      </p:sp>
      <p:pic>
        <p:nvPicPr>
          <p:cNvPr id="2" name="Picture 1" descr="A drawing of a broken window&#10;&#10;AI-generated content may be incorrect.">
            <a:extLst>
              <a:ext uri="{FF2B5EF4-FFF2-40B4-BE49-F238E27FC236}">
                <a16:creationId xmlns:a16="http://schemas.microsoft.com/office/drawing/2014/main" id="{26FA1FC9-851A-1E06-4E40-58618245D330}"/>
              </a:ext>
            </a:extLst>
          </p:cNvPr>
          <p:cNvPicPr>
            <a:picLocks noChangeAspect="1"/>
          </p:cNvPicPr>
          <p:nvPr/>
        </p:nvPicPr>
        <p:blipFill>
          <a:blip r:embed="rId16"/>
          <a:srcRect l="5143" r="9545" b="3215"/>
          <a:stretch>
            <a:fillRect/>
          </a:stretch>
        </p:blipFill>
        <p:spPr>
          <a:xfrm>
            <a:off x="145508" y="651617"/>
            <a:ext cx="1840318" cy="1552789"/>
          </a:xfrm>
          <a:prstGeom prst="rect">
            <a:avLst/>
          </a:prstGeom>
        </p:spPr>
      </p:pic>
      <p:sp>
        <p:nvSpPr>
          <p:cNvPr id="10" name="TextBox 9">
            <a:extLst>
              <a:ext uri="{FF2B5EF4-FFF2-40B4-BE49-F238E27FC236}">
                <a16:creationId xmlns:a16="http://schemas.microsoft.com/office/drawing/2014/main" id="{72C21973-C2CB-F82E-AD13-D84CC2B2DB65}"/>
              </a:ext>
            </a:extLst>
          </p:cNvPr>
          <p:cNvSpPr txBox="1"/>
          <p:nvPr/>
        </p:nvSpPr>
        <p:spPr>
          <a:xfrm>
            <a:off x="5436669" y="5427795"/>
            <a:ext cx="4091086" cy="523220"/>
          </a:xfrm>
          <a:prstGeom prst="rect">
            <a:avLst/>
          </a:prstGeom>
          <a:noFill/>
          <a:ln>
            <a:solidFill>
              <a:srgbClr val="C00000"/>
            </a:solidFill>
          </a:ln>
        </p:spPr>
        <p:txBody>
          <a:bodyPr wrap="square" lIns="91440" tIns="45720" rIns="91440" bIns="45720" anchor="t">
            <a:spAutoFit/>
          </a:bodyPr>
          <a:lstStyle/>
          <a:p>
            <a:pPr algn="ctr"/>
            <a:r>
              <a:rPr lang="en-GB" sz="1400">
                <a:solidFill>
                  <a:schemeClr val="tx2"/>
                </a:solidFill>
                <a:latin typeface="Calibri"/>
                <a:ea typeface="Calibri"/>
                <a:cs typeface="Calibri"/>
              </a:rPr>
              <a:t>This method can be also applied with </a:t>
            </a:r>
            <a:r>
              <a:rPr lang="en-GB" sz="1400" b="1">
                <a:solidFill>
                  <a:schemeClr val="tx2"/>
                </a:solidFill>
                <a:latin typeface="Calibri"/>
                <a:ea typeface="Calibri"/>
                <a:cs typeface="Calibri"/>
              </a:rPr>
              <a:t>clout nails or scalpel</a:t>
            </a:r>
            <a:endParaRPr lang="en-GB" sz="1400">
              <a:solidFill>
                <a:schemeClr val="tx2"/>
              </a:solidFill>
              <a:latin typeface="Calibri"/>
              <a:ea typeface="Calibri"/>
              <a:cs typeface="Calibri"/>
            </a:endParaRPr>
          </a:p>
        </p:txBody>
      </p:sp>
      <p:sp>
        <p:nvSpPr>
          <p:cNvPr id="8" name="TextBox 7">
            <a:extLst>
              <a:ext uri="{FF2B5EF4-FFF2-40B4-BE49-F238E27FC236}">
                <a16:creationId xmlns:a16="http://schemas.microsoft.com/office/drawing/2014/main" id="{62DA186A-A0D9-B4E4-CED6-126948C640FE}"/>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02B6936-7934-6590-FE0F-B0AE85B6FE4C}"/>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902052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93B5-1B6A-5AA9-1021-FDD1283C3A82}"/>
            </a:ext>
          </a:extLst>
        </p:cNvPr>
        <p:cNvGrpSpPr/>
        <p:nvPr/>
      </p:nvGrpSpPr>
      <p:grpSpPr>
        <a:xfrm>
          <a:off x="0" y="0"/>
          <a:ext cx="0" cy="0"/>
          <a:chOff x="0" y="0"/>
          <a:chExt cx="0" cy="0"/>
        </a:xfrm>
      </p:grpSpPr>
      <p:sp>
        <p:nvSpPr>
          <p:cNvPr id="73" name="Slide Number Placeholder 56">
            <a:extLst>
              <a:ext uri="{FF2B5EF4-FFF2-40B4-BE49-F238E27FC236}">
                <a16:creationId xmlns:a16="http://schemas.microsoft.com/office/drawing/2014/main" id="{EBBB2C39-A789-949D-08E7-1366611A2629}"/>
              </a:ext>
            </a:extLst>
          </p:cNvPr>
          <p:cNvSpPr>
            <a:spLocks noGrp="1"/>
          </p:cNvSpPr>
          <p:nvPr>
            <p:ph type="sldNum" sz="quarter" idx="12"/>
          </p:nvPr>
        </p:nvSpPr>
        <p:spPr>
          <a:xfrm>
            <a:off x="9543755" y="6336560"/>
            <a:ext cx="290132" cy="527403"/>
          </a:xfrm>
          <a:solidFill>
            <a:srgbClr val="980000"/>
          </a:solidFill>
        </p:spPr>
        <p:txBody>
          <a:body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13</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6" name="Slide Number Placeholder 56">
            <a:extLst>
              <a:ext uri="{FF2B5EF4-FFF2-40B4-BE49-F238E27FC236}">
                <a16:creationId xmlns:a16="http://schemas.microsoft.com/office/drawing/2014/main" id="{6897FF35-A9B6-9FFE-2C3C-D4B92D042E91}"/>
              </a:ext>
            </a:extLst>
          </p:cNvPr>
          <p:cNvSpPr txBox="1">
            <a:spLocks/>
          </p:cNvSpPr>
          <p:nvPr/>
        </p:nvSpPr>
        <p:spPr>
          <a:xfrm>
            <a:off x="4608570" y="6344867"/>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12</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2149CD46-E161-CEA5-2176-8D3BA8C19600}"/>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1BFD3DBB-AC97-18DE-FD4E-553B3C127F53}"/>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Google Shape;71;g33a6f523f4b_13_6">
            <a:extLst>
              <a:ext uri="{FF2B5EF4-FFF2-40B4-BE49-F238E27FC236}">
                <a16:creationId xmlns:a16="http://schemas.microsoft.com/office/drawing/2014/main" id="{00CB228E-2CB5-AC96-0F13-215D87AAD824}"/>
              </a:ext>
            </a:extLst>
          </p:cNvPr>
          <p:cNvSpPr txBox="1">
            <a:spLocks/>
          </p:cNvSpPr>
          <p:nvPr/>
        </p:nvSpPr>
        <p:spPr>
          <a:xfrm>
            <a:off x="273294" y="12351"/>
            <a:ext cx="4331149" cy="464721"/>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2200" b="1" dirty="0">
                <a:solidFill>
                  <a:srgbClr val="980000"/>
                </a:solidFill>
                <a:latin typeface="Calibri" panose="020F0502020204030204" pitchFamily="34" charset="0"/>
                <a:ea typeface="Calibri" panose="020F0502020204030204" pitchFamily="34" charset="0"/>
                <a:cs typeface="Calibri" panose="020F0502020204030204" pitchFamily="34" charset="0"/>
                <a:sym typeface="Play"/>
              </a:rPr>
              <a:t>Safe handling of Asbestos</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0414538-4717-6096-4A63-26F9B4AA0D0E}"/>
              </a:ext>
            </a:extLst>
          </p:cNvPr>
          <p:cNvSpPr txBox="1"/>
          <p:nvPr/>
        </p:nvSpPr>
        <p:spPr>
          <a:xfrm>
            <a:off x="147070" y="1036278"/>
            <a:ext cx="3025146" cy="400110"/>
          </a:xfrm>
          <a:prstGeom prst="rect">
            <a:avLst/>
          </a:prstGeom>
          <a:noFill/>
        </p:spPr>
        <p:txBody>
          <a:bodyPr wrap="square">
            <a:spAutoFit/>
          </a:bodyPr>
          <a:lstStyle/>
          <a:p>
            <a:r>
              <a:rPr lang="en-US" sz="2000" b="1">
                <a:solidFill>
                  <a:srgbClr val="980000"/>
                </a:solidFill>
                <a:latin typeface="Calibri" panose="020F0502020204030204" pitchFamily="34" charset="0"/>
                <a:ea typeface="Calibri" panose="020F0502020204030204" pitchFamily="34" charset="0"/>
                <a:cs typeface="Calibri" panose="020F0502020204030204" pitchFamily="34" charset="0"/>
              </a:rPr>
              <a:t>R</a:t>
            </a:r>
            <a:r>
              <a:rPr lang="en-GB" sz="2000" b="1" err="1">
                <a:solidFill>
                  <a:srgbClr val="980000"/>
                </a:solidFill>
                <a:latin typeface="Calibri" panose="020F0502020204030204" pitchFamily="34" charset="0"/>
                <a:ea typeface="Calibri" panose="020F0502020204030204" pitchFamily="34" charset="0"/>
                <a:cs typeface="Calibri" panose="020F0502020204030204" pitchFamily="34" charset="0"/>
              </a:rPr>
              <a:t>ecognising</a:t>
            </a:r>
            <a:r>
              <a:rPr lang="en-GB" sz="2000" b="1">
                <a:solidFill>
                  <a:srgbClr val="980000"/>
                </a:solidFill>
                <a:latin typeface="Calibri" panose="020F0502020204030204" pitchFamily="34" charset="0"/>
                <a:ea typeface="Calibri" panose="020F0502020204030204" pitchFamily="34" charset="0"/>
                <a:cs typeface="Calibri" panose="020F0502020204030204" pitchFamily="34" charset="0"/>
              </a:rPr>
              <a:t> Asbestos</a:t>
            </a:r>
          </a:p>
        </p:txBody>
      </p:sp>
      <p:cxnSp>
        <p:nvCxnSpPr>
          <p:cNvPr id="20" name="Straight Connector 19">
            <a:extLst>
              <a:ext uri="{FF2B5EF4-FFF2-40B4-BE49-F238E27FC236}">
                <a16:creationId xmlns:a16="http://schemas.microsoft.com/office/drawing/2014/main" id="{2B0D9E1A-4834-D175-AA3C-803DC78B876E}"/>
              </a:ext>
            </a:extLst>
          </p:cNvPr>
          <p:cNvCxnSpPr>
            <a:cxnSpLocks/>
          </p:cNvCxnSpPr>
          <p:nvPr/>
        </p:nvCxnSpPr>
        <p:spPr>
          <a:xfrm>
            <a:off x="-9510" y="1412092"/>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2E7FF1B-AD0B-3933-A1F9-846A043CC9AD}"/>
              </a:ext>
            </a:extLst>
          </p:cNvPr>
          <p:cNvSpPr txBox="1"/>
          <p:nvPr/>
        </p:nvSpPr>
        <p:spPr>
          <a:xfrm>
            <a:off x="147070" y="4780171"/>
            <a:ext cx="3025146" cy="400110"/>
          </a:xfrm>
          <a:prstGeom prst="rect">
            <a:avLst/>
          </a:prstGeom>
          <a:noFill/>
        </p:spPr>
        <p:txBody>
          <a:bodyPr wrap="square">
            <a:spAutoFit/>
          </a:bodyPr>
          <a:lstStyle/>
          <a:p>
            <a:r>
              <a:rPr lang="en-US" sz="2000" b="1">
                <a:solidFill>
                  <a:srgbClr val="980000"/>
                </a:solidFill>
                <a:latin typeface="Calibri" panose="020F0502020204030204" pitchFamily="34" charset="0"/>
                <a:ea typeface="Calibri" panose="020F0502020204030204" pitchFamily="34" charset="0"/>
                <a:cs typeface="Calibri" panose="020F0502020204030204" pitchFamily="34" charset="0"/>
              </a:rPr>
              <a:t>Health Risks</a:t>
            </a:r>
            <a:endParaRPr lang="en-GB" sz="2000" b="1">
              <a:solidFill>
                <a:srgbClr val="98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F00B9DB2-4794-940D-4C7C-319C26E7B53F}"/>
              </a:ext>
            </a:extLst>
          </p:cNvPr>
          <p:cNvCxnSpPr>
            <a:cxnSpLocks/>
          </p:cNvCxnSpPr>
          <p:nvPr/>
        </p:nvCxnSpPr>
        <p:spPr>
          <a:xfrm>
            <a:off x="-9510" y="5155985"/>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C60DC3F-4926-86AF-2E58-8763805B6F79}"/>
              </a:ext>
            </a:extLst>
          </p:cNvPr>
          <p:cNvSpPr txBox="1"/>
          <p:nvPr/>
        </p:nvSpPr>
        <p:spPr>
          <a:xfrm>
            <a:off x="167668" y="2970317"/>
            <a:ext cx="4857244" cy="1815882"/>
          </a:xfrm>
          <a:prstGeom prst="rect">
            <a:avLst/>
          </a:prstGeom>
          <a:noFill/>
        </p:spPr>
        <p:txBody>
          <a:bodyPr wrap="square" lIns="91440" tIns="45720" rIns="91440" bIns="45720" anchor="t">
            <a:spAutoFit/>
          </a:bodyPr>
          <a:lstStyle/>
          <a:p>
            <a:r>
              <a:rPr lang="en-US" sz="1400" b="1">
                <a:ea typeface="+mn-lt"/>
                <a:cs typeface="+mn-lt"/>
              </a:rPr>
              <a:t>In Gaza, </a:t>
            </a:r>
            <a:r>
              <a:rPr lang="en-US" sz="1400">
                <a:ea typeface="+mn-lt"/>
                <a:cs typeface="+mn-lt"/>
              </a:rPr>
              <a:t>the most common asbestos is found in </a:t>
            </a:r>
            <a:r>
              <a:rPr lang="en-US" sz="1400" b="1">
                <a:ea typeface="+mn-lt"/>
                <a:cs typeface="+mn-lt"/>
              </a:rPr>
              <a:t>roofing sheets</a:t>
            </a:r>
            <a:r>
              <a:rPr lang="en-US" sz="1400">
                <a:ea typeface="+mn-lt"/>
                <a:cs typeface="+mn-lt"/>
              </a:rPr>
              <a:t>, mainly in refugee camps.</a:t>
            </a:r>
            <a:endParaRPr lang="en-US"/>
          </a:p>
          <a:p>
            <a:endParaRPr lang="en-US" sz="1400">
              <a:latin typeface="Aptos"/>
              <a:ea typeface="Calibri"/>
              <a:cs typeface="Calibri"/>
            </a:endParaRPr>
          </a:p>
          <a:p>
            <a:pPr marL="285750" indent="-285750">
              <a:buFont typeface="Wingdings" panose="05000000000000000000" pitchFamily="2" charset="2"/>
              <a:buChar char="q"/>
            </a:pPr>
            <a:r>
              <a:rPr lang="en-US" sz="1400" b="1">
                <a:latin typeface="Calibri"/>
                <a:ea typeface="Calibri"/>
                <a:cs typeface="Calibri"/>
              </a:rPr>
              <a:t>Corrugated cement-like panels with a wavy, corrugated profile</a:t>
            </a:r>
            <a:endParaRPr lang="en-US">
              <a:latin typeface="Calibri"/>
              <a:ea typeface="Calibri"/>
              <a:cs typeface="Calibri"/>
            </a:endParaRPr>
          </a:p>
          <a:p>
            <a:pPr marL="285750" indent="-285750">
              <a:buFont typeface="Wingdings" panose="05000000000000000000" pitchFamily="2" charset="2"/>
              <a:buChar char="q"/>
            </a:pPr>
            <a:endParaRPr lang="en-US" sz="1400" b="1">
              <a:latin typeface="Calibri"/>
              <a:ea typeface="Calibri"/>
              <a:cs typeface="Calibri"/>
            </a:endParaRPr>
          </a:p>
          <a:p>
            <a:pPr marL="285750" indent="-285750">
              <a:buFont typeface="Wingdings" panose="05000000000000000000" pitchFamily="2" charset="2"/>
              <a:buChar char="q"/>
            </a:pPr>
            <a:r>
              <a:rPr lang="en-US" sz="1400" b="1">
                <a:highlight>
                  <a:srgbClr val="C0C0C0"/>
                </a:highlight>
                <a:latin typeface="Calibri"/>
                <a:ea typeface="Calibri"/>
                <a:cs typeface="Calibri"/>
              </a:rPr>
              <a:t>Cloudy grey, </a:t>
            </a:r>
            <a:r>
              <a:rPr lang="en-US" sz="1400" b="1">
                <a:latin typeface="Calibri"/>
                <a:ea typeface="Calibri"/>
                <a:cs typeface="Calibri"/>
              </a:rPr>
              <a:t>sometimes with rough, grainy, or speckled patches </a:t>
            </a:r>
            <a:r>
              <a:rPr lang="en-US" sz="1400">
                <a:latin typeface="Calibri"/>
                <a:ea typeface="Calibri"/>
                <a:cs typeface="Calibri"/>
              </a:rPr>
              <a:t>caused by aging cement and exposed fibers. </a:t>
            </a:r>
            <a:endParaRPr lang="en-GB" sz="1400">
              <a:latin typeface="Calibri"/>
              <a:ea typeface="Calibri"/>
              <a:cs typeface="Calibri"/>
            </a:endParaRPr>
          </a:p>
        </p:txBody>
      </p:sp>
      <p:pic>
        <p:nvPicPr>
          <p:cNvPr id="24" name="Picture 23" descr="A pile of rubble with a sign and pipes&#10;&#10;AI-generated content may be incorrect.">
            <a:extLst>
              <a:ext uri="{FF2B5EF4-FFF2-40B4-BE49-F238E27FC236}">
                <a16:creationId xmlns:a16="http://schemas.microsoft.com/office/drawing/2014/main" id="{0176265C-C353-E55A-E75F-053CD7E6518B}"/>
              </a:ext>
            </a:extLst>
          </p:cNvPr>
          <p:cNvPicPr>
            <a:picLocks noChangeAspect="1"/>
          </p:cNvPicPr>
          <p:nvPr/>
        </p:nvPicPr>
        <p:blipFill>
          <a:blip r:embed="rId4"/>
          <a:srcRect l="764" t="7222" r="4149" b="4814"/>
          <a:stretch>
            <a:fillRect/>
          </a:stretch>
        </p:blipFill>
        <p:spPr>
          <a:xfrm>
            <a:off x="2169621" y="1554856"/>
            <a:ext cx="1482775" cy="1444660"/>
          </a:xfrm>
          <a:prstGeom prst="rect">
            <a:avLst/>
          </a:prstGeom>
          <a:ln w="12700">
            <a:noFill/>
          </a:ln>
        </p:spPr>
      </p:pic>
      <p:sp>
        <p:nvSpPr>
          <p:cNvPr id="26" name="TextBox 25">
            <a:extLst>
              <a:ext uri="{FF2B5EF4-FFF2-40B4-BE49-F238E27FC236}">
                <a16:creationId xmlns:a16="http://schemas.microsoft.com/office/drawing/2014/main" id="{55AE1DEE-3FFD-7F44-2C36-7405E2A7A0FC}"/>
              </a:ext>
            </a:extLst>
          </p:cNvPr>
          <p:cNvSpPr txBox="1"/>
          <p:nvPr/>
        </p:nvSpPr>
        <p:spPr>
          <a:xfrm>
            <a:off x="147070" y="5162013"/>
            <a:ext cx="4458564" cy="841256"/>
          </a:xfrm>
          <a:prstGeom prst="rect">
            <a:avLst/>
          </a:prstGeom>
          <a:noFill/>
          <a:ln>
            <a:noFill/>
          </a:ln>
        </p:spPr>
        <p:txBody>
          <a:bodyPr wrap="square">
            <a:spAutoFit/>
          </a:bodyPr>
          <a:lstStyle/>
          <a:p>
            <a:pPr algn="just" rtl="0" fontAlgn="base">
              <a:spcAft>
                <a:spcPts val="800"/>
              </a:spcAft>
            </a:pPr>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When asbestos-containing materials are disturbed, tiny fibres are released into the air. </a:t>
            </a:r>
          </a:p>
          <a:p>
            <a:pPr algn="just" rtl="0" fontAlgn="base">
              <a:spcAft>
                <a:spcPts val="800"/>
              </a:spcAft>
            </a:pPr>
            <a:r>
              <a:rPr lang="en-GB" sz="1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If inhaled</a:t>
            </a:r>
            <a:r>
              <a:rPr lang="en-GB" sz="14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400" b="1">
                <a:solidFill>
                  <a:srgbClr val="0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a:t>
            </a:r>
            <a:r>
              <a:rPr lang="en-GB" sz="1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erious health issues </a:t>
            </a:r>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such as cancer. </a:t>
            </a:r>
          </a:p>
        </p:txBody>
      </p:sp>
      <p:sp>
        <p:nvSpPr>
          <p:cNvPr id="27" name="TextBox 26">
            <a:extLst>
              <a:ext uri="{FF2B5EF4-FFF2-40B4-BE49-F238E27FC236}">
                <a16:creationId xmlns:a16="http://schemas.microsoft.com/office/drawing/2014/main" id="{2FA8E5D9-180E-A12C-AD39-37E0F61E69A7}"/>
              </a:ext>
            </a:extLst>
          </p:cNvPr>
          <p:cNvSpPr txBox="1"/>
          <p:nvPr/>
        </p:nvSpPr>
        <p:spPr>
          <a:xfrm>
            <a:off x="6564771" y="1509567"/>
            <a:ext cx="234705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Protect your mouth and nose with a mask </a:t>
            </a:r>
            <a:r>
              <a:rPr lang="en-US" sz="1400">
                <a:latin typeface="Calibri" panose="020F0502020204030204" pitchFamily="34" charset="0"/>
                <a:ea typeface="Calibri" panose="020F0502020204030204" pitchFamily="34" charset="0"/>
                <a:cs typeface="Calibri" panose="020F0502020204030204" pitchFamily="34" charset="0"/>
              </a:rPr>
              <a:t>using a t-shirt or fabric across your mouth and nose.</a:t>
            </a:r>
          </a:p>
        </p:txBody>
      </p:sp>
      <p:pic>
        <p:nvPicPr>
          <p:cNvPr id="28" name="Picture 27" descr="A broken metal plate on the ground&#10;&#10;AI-generated content may be incorrect.">
            <a:extLst>
              <a:ext uri="{FF2B5EF4-FFF2-40B4-BE49-F238E27FC236}">
                <a16:creationId xmlns:a16="http://schemas.microsoft.com/office/drawing/2014/main" id="{9B6E0655-9822-2BA4-AFB0-19BF94A1DFFB}"/>
              </a:ext>
            </a:extLst>
          </p:cNvPr>
          <p:cNvPicPr>
            <a:picLocks noChangeAspect="1"/>
          </p:cNvPicPr>
          <p:nvPr/>
        </p:nvPicPr>
        <p:blipFill>
          <a:blip r:embed="rId5"/>
          <a:stretch>
            <a:fillRect/>
          </a:stretch>
        </p:blipFill>
        <p:spPr>
          <a:xfrm>
            <a:off x="5199946" y="2361757"/>
            <a:ext cx="1364825" cy="983843"/>
          </a:xfrm>
          <a:prstGeom prst="rect">
            <a:avLst/>
          </a:prstGeom>
        </p:spPr>
      </p:pic>
      <p:pic>
        <p:nvPicPr>
          <p:cNvPr id="29" name="Picture 28" descr="A person wearing a mask&#10;&#10;AI-generated content may be incorrect.">
            <a:extLst>
              <a:ext uri="{FF2B5EF4-FFF2-40B4-BE49-F238E27FC236}">
                <a16:creationId xmlns:a16="http://schemas.microsoft.com/office/drawing/2014/main" id="{9E388753-0FB1-5598-795E-1B4EB4966E14}"/>
              </a:ext>
            </a:extLst>
          </p:cNvPr>
          <p:cNvPicPr>
            <a:picLocks noChangeAspect="1"/>
          </p:cNvPicPr>
          <p:nvPr/>
        </p:nvPicPr>
        <p:blipFill>
          <a:blip r:embed="rId6"/>
          <a:stretch>
            <a:fillRect/>
          </a:stretch>
        </p:blipFill>
        <p:spPr>
          <a:xfrm>
            <a:off x="5403014" y="1436388"/>
            <a:ext cx="1054812" cy="1027286"/>
          </a:xfrm>
          <a:prstGeom prst="rect">
            <a:avLst/>
          </a:prstGeom>
        </p:spPr>
      </p:pic>
      <p:sp>
        <p:nvSpPr>
          <p:cNvPr id="31" name="TextBox 30">
            <a:extLst>
              <a:ext uri="{FF2B5EF4-FFF2-40B4-BE49-F238E27FC236}">
                <a16:creationId xmlns:a16="http://schemas.microsoft.com/office/drawing/2014/main" id="{D3E0D9EB-4F09-729B-BA96-7B13D5079CE3}"/>
              </a:ext>
            </a:extLst>
          </p:cNvPr>
          <p:cNvSpPr txBox="1"/>
          <p:nvPr/>
        </p:nvSpPr>
        <p:spPr>
          <a:xfrm>
            <a:off x="6564771" y="3516236"/>
            <a:ext cx="263790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Put it in a plastic bag </a:t>
            </a:r>
            <a:r>
              <a:rPr lang="en-US" sz="1400">
                <a:latin typeface="Calibri" panose="020F0502020204030204" pitchFamily="34" charset="0"/>
                <a:ea typeface="Calibri" panose="020F0502020204030204" pitchFamily="34" charset="0"/>
                <a:cs typeface="Calibri" panose="020F0502020204030204" pitchFamily="34" charset="0"/>
              </a:rPr>
              <a:t>–and then put that plastic bag inside another plastic bag (double bagging). Seal with some tape if you have it. ​</a:t>
            </a:r>
          </a:p>
        </p:txBody>
      </p:sp>
      <p:pic>
        <p:nvPicPr>
          <p:cNvPr id="32" name="Graphic 31" descr="Tick with solid fill">
            <a:extLst>
              <a:ext uri="{FF2B5EF4-FFF2-40B4-BE49-F238E27FC236}">
                <a16:creationId xmlns:a16="http://schemas.microsoft.com/office/drawing/2014/main" id="{B59BED78-791E-6B2A-9D0C-522EC6FAC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7209" y="1500849"/>
            <a:ext cx="275914" cy="261755"/>
          </a:xfrm>
          <a:prstGeom prst="rect">
            <a:avLst/>
          </a:prstGeom>
        </p:spPr>
      </p:pic>
      <p:sp>
        <p:nvSpPr>
          <p:cNvPr id="33" name="TextBox 32">
            <a:extLst>
              <a:ext uri="{FF2B5EF4-FFF2-40B4-BE49-F238E27FC236}">
                <a16:creationId xmlns:a16="http://schemas.microsoft.com/office/drawing/2014/main" id="{F6B685A6-A438-7ECB-B0E0-2D7BF8059527}"/>
              </a:ext>
            </a:extLst>
          </p:cNvPr>
          <p:cNvSpPr txBox="1"/>
          <p:nvPr/>
        </p:nvSpPr>
        <p:spPr>
          <a:xfrm>
            <a:off x="6577390" y="2637274"/>
            <a:ext cx="23344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Do not break it up into pieces. Avoid creating dust .</a:t>
            </a:r>
            <a:endParaRPr lang="en-GB" sz="1400" b="1">
              <a:latin typeface="Calibri" panose="020F0502020204030204" pitchFamily="34" charset="0"/>
              <a:ea typeface="Calibri" panose="020F0502020204030204" pitchFamily="34" charset="0"/>
              <a:cs typeface="Calibri" panose="020F0502020204030204" pitchFamily="34" charset="0"/>
            </a:endParaRPr>
          </a:p>
        </p:txBody>
      </p:sp>
      <p:pic>
        <p:nvPicPr>
          <p:cNvPr id="34" name="Picture 33" descr="A person with a mask and a bag full of potatoes&#10;&#10;AI-generated content may be incorrect.">
            <a:extLst>
              <a:ext uri="{FF2B5EF4-FFF2-40B4-BE49-F238E27FC236}">
                <a16:creationId xmlns:a16="http://schemas.microsoft.com/office/drawing/2014/main" id="{432DD902-FC35-AE27-8CFD-D96F8DC9A724}"/>
              </a:ext>
            </a:extLst>
          </p:cNvPr>
          <p:cNvPicPr>
            <a:picLocks noChangeAspect="1"/>
          </p:cNvPicPr>
          <p:nvPr/>
        </p:nvPicPr>
        <p:blipFill>
          <a:blip r:embed="rId9"/>
          <a:stretch>
            <a:fillRect/>
          </a:stretch>
        </p:blipFill>
        <p:spPr>
          <a:xfrm>
            <a:off x="5493181" y="3516236"/>
            <a:ext cx="759366" cy="1187338"/>
          </a:xfrm>
          <a:prstGeom prst="rect">
            <a:avLst/>
          </a:prstGeom>
        </p:spPr>
      </p:pic>
      <p:pic>
        <p:nvPicPr>
          <p:cNvPr id="37" name="Graphic 36" descr="Tick with solid fill">
            <a:extLst>
              <a:ext uri="{FF2B5EF4-FFF2-40B4-BE49-F238E27FC236}">
                <a16:creationId xmlns:a16="http://schemas.microsoft.com/office/drawing/2014/main" id="{3E04F396-8BC9-49EC-F408-42DA1532CE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5224" y="3468895"/>
            <a:ext cx="275914" cy="261755"/>
          </a:xfrm>
          <a:prstGeom prst="rect">
            <a:avLst/>
          </a:prstGeom>
        </p:spPr>
      </p:pic>
      <p:sp>
        <p:nvSpPr>
          <p:cNvPr id="38" name="TextBox 37">
            <a:extLst>
              <a:ext uri="{FF2B5EF4-FFF2-40B4-BE49-F238E27FC236}">
                <a16:creationId xmlns:a16="http://schemas.microsoft.com/office/drawing/2014/main" id="{2C496EA2-EA0A-6F61-B1A9-DE9343A9A6F9}"/>
              </a:ext>
            </a:extLst>
          </p:cNvPr>
          <p:cNvSpPr txBox="1"/>
          <p:nvPr/>
        </p:nvSpPr>
        <p:spPr>
          <a:xfrm>
            <a:off x="5377209" y="4754525"/>
            <a:ext cx="3960275" cy="307777"/>
          </a:xfrm>
          <a:prstGeom prst="rect">
            <a:avLst/>
          </a:prstGeom>
          <a:noFill/>
          <a:ln>
            <a:solidFill>
              <a:srgbClr val="C00000"/>
            </a:solidFill>
          </a:ln>
        </p:spPr>
        <p:txBody>
          <a:bodyPr wrap="square">
            <a:spAutoFit/>
          </a:bodyPr>
          <a:lstStyle/>
          <a:p>
            <a:pPr algn="ctr"/>
            <a:r>
              <a:rPr lang="en-US" sz="1400" b="1">
                <a:solidFill>
                  <a:srgbClr val="980000"/>
                </a:solidFill>
                <a:latin typeface="Calibri" panose="020F0502020204030204" pitchFamily="34" charset="0"/>
                <a:ea typeface="Calibri" panose="020F0502020204030204" pitchFamily="34" charset="0"/>
                <a:cs typeface="Calibri" panose="020F0502020204030204" pitchFamily="34" charset="0"/>
              </a:rPr>
              <a:t>When finished dispose the mask in the 2</a:t>
            </a:r>
            <a:r>
              <a:rPr lang="en-US" sz="1400" b="1" baseline="30000">
                <a:solidFill>
                  <a:srgbClr val="980000"/>
                </a:solidFill>
                <a:latin typeface="Calibri" panose="020F0502020204030204" pitchFamily="34" charset="0"/>
                <a:ea typeface="Calibri" panose="020F0502020204030204" pitchFamily="34" charset="0"/>
                <a:cs typeface="Calibri" panose="020F0502020204030204" pitchFamily="34" charset="0"/>
              </a:rPr>
              <a:t>nd</a:t>
            </a:r>
            <a:r>
              <a:rPr lang="en-US" sz="1400" b="1">
                <a:solidFill>
                  <a:srgbClr val="980000"/>
                </a:solidFill>
                <a:latin typeface="Calibri" panose="020F0502020204030204" pitchFamily="34" charset="0"/>
                <a:ea typeface="Calibri" panose="020F0502020204030204" pitchFamily="34" charset="0"/>
                <a:cs typeface="Calibri" panose="020F0502020204030204" pitchFamily="34" charset="0"/>
              </a:rPr>
              <a:t> bag. </a:t>
            </a:r>
          </a:p>
        </p:txBody>
      </p:sp>
      <p:sp>
        <p:nvSpPr>
          <p:cNvPr id="39" name="TextBox 38">
            <a:extLst>
              <a:ext uri="{FF2B5EF4-FFF2-40B4-BE49-F238E27FC236}">
                <a16:creationId xmlns:a16="http://schemas.microsoft.com/office/drawing/2014/main" id="{08BD22EB-98A8-DB74-81A8-8C8546423B4F}"/>
              </a:ext>
            </a:extLst>
          </p:cNvPr>
          <p:cNvSpPr txBox="1"/>
          <p:nvPr/>
        </p:nvSpPr>
        <p:spPr>
          <a:xfrm>
            <a:off x="5115616" y="1009936"/>
            <a:ext cx="4015681" cy="400110"/>
          </a:xfrm>
          <a:prstGeom prst="rect">
            <a:avLst/>
          </a:prstGeom>
          <a:noFill/>
        </p:spPr>
        <p:txBody>
          <a:bodyPr wrap="square">
            <a:spAutoFit/>
          </a:bodyPr>
          <a:lstStyle/>
          <a:p>
            <a:r>
              <a:rPr lang="en-US" sz="2000" b="1">
                <a:solidFill>
                  <a:srgbClr val="980000"/>
                </a:solidFill>
                <a:latin typeface="Calibri" panose="020F0502020204030204" pitchFamily="34" charset="0"/>
                <a:ea typeface="Calibri" panose="020F0502020204030204" pitchFamily="34" charset="0"/>
                <a:cs typeface="Calibri" panose="020F0502020204030204" pitchFamily="34" charset="0"/>
              </a:rPr>
              <a:t>How to remove asbestos panels?</a:t>
            </a:r>
            <a:endParaRPr lang="en-GB" sz="2000" b="1">
              <a:solidFill>
                <a:srgbClr val="98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4ACDCEED-5492-4129-CB19-A7B61659E697}"/>
              </a:ext>
            </a:extLst>
          </p:cNvPr>
          <p:cNvCxnSpPr>
            <a:cxnSpLocks/>
          </p:cNvCxnSpPr>
          <p:nvPr/>
        </p:nvCxnSpPr>
        <p:spPr>
          <a:xfrm>
            <a:off x="4959037" y="1385750"/>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4084DEB-698F-AD96-9015-209C07017F4C}"/>
              </a:ext>
            </a:extLst>
          </p:cNvPr>
          <p:cNvSpPr txBox="1"/>
          <p:nvPr/>
        </p:nvSpPr>
        <p:spPr>
          <a:xfrm>
            <a:off x="5115616" y="5294672"/>
            <a:ext cx="4015681" cy="400110"/>
          </a:xfrm>
          <a:prstGeom prst="rect">
            <a:avLst/>
          </a:prstGeom>
          <a:noFill/>
        </p:spPr>
        <p:txBody>
          <a:bodyPr wrap="square">
            <a:spAutoFit/>
          </a:bodyPr>
          <a:lstStyle/>
          <a:p>
            <a:r>
              <a:rPr lang="en-US" sz="2000" b="1" dirty="0">
                <a:solidFill>
                  <a:srgbClr val="980000"/>
                </a:solidFill>
                <a:latin typeface="Calibri" panose="020F0502020204030204" pitchFamily="34" charset="0"/>
                <a:ea typeface="Calibri" panose="020F0502020204030204" pitchFamily="34" charset="0"/>
                <a:cs typeface="Calibri" panose="020F0502020204030204" pitchFamily="34" charset="0"/>
              </a:rPr>
              <a:t>Disposal of Asbestos</a:t>
            </a:r>
            <a:endParaRPr lang="en-GB" sz="2000" b="1" dirty="0">
              <a:solidFill>
                <a:srgbClr val="98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3B00094F-4BAA-3A01-780E-A3DCF23A0B63}"/>
              </a:ext>
            </a:extLst>
          </p:cNvPr>
          <p:cNvCxnSpPr>
            <a:cxnSpLocks/>
          </p:cNvCxnSpPr>
          <p:nvPr/>
        </p:nvCxnSpPr>
        <p:spPr>
          <a:xfrm>
            <a:off x="4959037" y="5670486"/>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CDC815E9-DF0B-E54F-15B8-A0AA02A8AC89}"/>
              </a:ext>
            </a:extLst>
          </p:cNvPr>
          <p:cNvSpPr txBox="1"/>
          <p:nvPr/>
        </p:nvSpPr>
        <p:spPr>
          <a:xfrm>
            <a:off x="5024912" y="5795902"/>
            <a:ext cx="4734834" cy="274370"/>
          </a:xfrm>
          <a:prstGeom prst="rect">
            <a:avLst/>
          </a:prstGeom>
          <a:noFill/>
        </p:spPr>
        <p:txBody>
          <a:bodyPr wrap="square">
            <a:spAutoFit/>
          </a:bodyPr>
          <a:lstStyle/>
          <a:p>
            <a:pPr algn="l" rtl="0" fontAlgn="base">
              <a:lnSpc>
                <a:spcPts val="1365"/>
              </a:lnSpc>
              <a:spcAft>
                <a:spcPts val="800"/>
              </a:spcAft>
              <a:buNone/>
            </a:pPr>
            <a:r>
              <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Put the asbestos bags to one sid</a:t>
            </a:r>
            <a:r>
              <a:rPr lang="en-GB" sz="1400">
                <a:solidFill>
                  <a:srgbClr val="000000"/>
                </a:solidFill>
                <a:latin typeface="Calibri" panose="020F0502020204030204" pitchFamily="34" charset="0"/>
                <a:ea typeface="Calibri" panose="020F0502020204030204" pitchFamily="34" charset="0"/>
                <a:cs typeface="Calibri" panose="020F0502020204030204" pitchFamily="34" charset="0"/>
              </a:rPr>
              <a:t>e.</a:t>
            </a:r>
            <a:endParaRPr lang="en-GB"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magnifying glass on a roof&#10;&#10;AI-generated content may be incorrect.">
            <a:extLst>
              <a:ext uri="{FF2B5EF4-FFF2-40B4-BE49-F238E27FC236}">
                <a16:creationId xmlns:a16="http://schemas.microsoft.com/office/drawing/2014/main" id="{1DD33B80-7DF9-0EBA-F433-4E57802E35DB}"/>
              </a:ext>
            </a:extLst>
          </p:cNvPr>
          <p:cNvPicPr>
            <a:picLocks noChangeAspect="1"/>
          </p:cNvPicPr>
          <p:nvPr/>
        </p:nvPicPr>
        <p:blipFill>
          <a:blip r:embed="rId10"/>
          <a:srcRect l="12195" t="113" r="64369" b="75773"/>
          <a:stretch>
            <a:fillRect/>
          </a:stretch>
        </p:blipFill>
        <p:spPr>
          <a:xfrm>
            <a:off x="377103" y="1556227"/>
            <a:ext cx="1323158" cy="1271529"/>
          </a:xfrm>
          <a:prstGeom prst="rect">
            <a:avLst/>
          </a:prstGeom>
        </p:spPr>
      </p:pic>
      <p:sp>
        <p:nvSpPr>
          <p:cNvPr id="3" name="TextBox 2">
            <a:extLst>
              <a:ext uri="{FF2B5EF4-FFF2-40B4-BE49-F238E27FC236}">
                <a16:creationId xmlns:a16="http://schemas.microsoft.com/office/drawing/2014/main" id="{57DD623B-D3CE-277F-BD58-82B80F26DB5E}"/>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1C771AA-617D-2944-8DFE-7FCF5826FA74}"/>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25" name="Freeform 2">
            <a:extLst>
              <a:ext uri="{FF2B5EF4-FFF2-40B4-BE49-F238E27FC236}">
                <a16:creationId xmlns:a16="http://schemas.microsoft.com/office/drawing/2014/main" id="{CEBAB0BF-A3A1-1369-90ED-3D8DB4639E31}"/>
              </a:ext>
            </a:extLst>
          </p:cNvPr>
          <p:cNvSpPr/>
          <p:nvPr/>
        </p:nvSpPr>
        <p:spPr>
          <a:xfrm>
            <a:off x="2633965" y="432903"/>
            <a:ext cx="1089900" cy="934496"/>
          </a:xfrm>
          <a:custGeom>
            <a:avLst/>
            <a:gdLst/>
            <a:ahLst/>
            <a:cxnLst/>
            <a:rect l="l" t="t" r="r" b="b"/>
            <a:pathLst>
              <a:path w="2432086" h="2085306">
                <a:moveTo>
                  <a:pt x="0" y="0"/>
                </a:moveTo>
                <a:lnTo>
                  <a:pt x="2432086" y="0"/>
                </a:lnTo>
                <a:lnTo>
                  <a:pt x="2432086" y="2085306"/>
                </a:lnTo>
                <a:lnTo>
                  <a:pt x="0" y="2085306"/>
                </a:lnTo>
                <a:lnTo>
                  <a:pt x="0" y="0"/>
                </a:lnTo>
                <a:close/>
              </a:path>
            </a:pathLst>
          </a:custGeom>
          <a:blipFill>
            <a:blip r:embed="rId11"/>
            <a:stretch>
              <a:fillRect/>
            </a:stretch>
          </a:blipFill>
        </p:spPr>
        <p:txBody>
          <a:bodyPr/>
          <a:lstStyle/>
          <a:p>
            <a:endParaRPr lang="en-GB"/>
          </a:p>
        </p:txBody>
      </p:sp>
      <p:pic>
        <p:nvPicPr>
          <p:cNvPr id="30" name="Picture 29" descr="A close-up of a logo&#10;&#10;Description automatically generated">
            <a:extLst>
              <a:ext uri="{FF2B5EF4-FFF2-40B4-BE49-F238E27FC236}">
                <a16:creationId xmlns:a16="http://schemas.microsoft.com/office/drawing/2014/main" id="{872471FF-7235-599F-9641-59EA16B1EAC9}"/>
              </a:ext>
            </a:extLst>
          </p:cNvPr>
          <p:cNvPicPr>
            <a:picLocks noChangeAspect="1"/>
          </p:cNvPicPr>
          <p:nvPr/>
        </p:nvPicPr>
        <p:blipFill>
          <a:blip r:embed="rId12"/>
          <a:stretch>
            <a:fillRect/>
          </a:stretch>
        </p:blipFill>
        <p:spPr>
          <a:xfrm>
            <a:off x="1279325" y="641391"/>
            <a:ext cx="1482984" cy="389957"/>
          </a:xfrm>
          <a:prstGeom prst="rect">
            <a:avLst/>
          </a:prstGeom>
        </p:spPr>
      </p:pic>
      <p:sp>
        <p:nvSpPr>
          <p:cNvPr id="35" name="TextBox 34">
            <a:extLst>
              <a:ext uri="{FF2B5EF4-FFF2-40B4-BE49-F238E27FC236}">
                <a16:creationId xmlns:a16="http://schemas.microsoft.com/office/drawing/2014/main" id="{9C76C60E-73DA-959B-50B2-A7D5CADEA783}"/>
              </a:ext>
            </a:extLst>
          </p:cNvPr>
          <p:cNvSpPr txBox="1"/>
          <p:nvPr/>
        </p:nvSpPr>
        <p:spPr>
          <a:xfrm>
            <a:off x="1668586" y="428995"/>
            <a:ext cx="1510329" cy="261610"/>
          </a:xfrm>
          <a:prstGeom prst="rect">
            <a:avLst/>
          </a:prstGeom>
          <a:noFill/>
        </p:spPr>
        <p:txBody>
          <a:bodyPr wrap="square" lIns="91440" tIns="45720" rIns="91440" bIns="45720" anchor="t">
            <a:spAutoFit/>
          </a:bodyPr>
          <a:lstStyle>
            <a:defPPr>
              <a:defRPr lang="en-US"/>
            </a:defPPr>
            <a:lvl1pPr>
              <a:defRPr sz="1100" b="1">
                <a:latin typeface="Calibri"/>
                <a:ea typeface="Calibri"/>
                <a:cs typeface="Calibri"/>
              </a:defRPr>
            </a:lvl1pPr>
          </a:lstStyle>
          <a:p>
            <a:r>
              <a:rPr lang="en-GB" b="0">
                <a:solidFill>
                  <a:srgbClr val="980000"/>
                </a:solidFill>
              </a:rPr>
              <a:t>Content adapted from </a:t>
            </a:r>
          </a:p>
        </p:txBody>
      </p:sp>
      <p:sp>
        <p:nvSpPr>
          <p:cNvPr id="43" name="TextBox 42">
            <a:extLst>
              <a:ext uri="{FF2B5EF4-FFF2-40B4-BE49-F238E27FC236}">
                <a16:creationId xmlns:a16="http://schemas.microsoft.com/office/drawing/2014/main" id="{A894EA4C-2346-AAD6-388E-DEA4323A089A}"/>
              </a:ext>
            </a:extLst>
          </p:cNvPr>
          <p:cNvSpPr txBox="1"/>
          <p:nvPr/>
        </p:nvSpPr>
        <p:spPr>
          <a:xfrm>
            <a:off x="6052590" y="256468"/>
            <a:ext cx="3258703" cy="477054"/>
          </a:xfrm>
          <a:prstGeom prst="rect">
            <a:avLst/>
          </a:prstGeom>
          <a:noFill/>
        </p:spPr>
        <p:txBody>
          <a:bodyPr wrap="square">
            <a:spAutoFit/>
          </a:bodyPr>
          <a:lstStyle/>
          <a:p>
            <a:pPr algn="l">
              <a:lnSpc>
                <a:spcPts val="1500"/>
              </a:lnSpc>
              <a:spcBef>
                <a:spcPts val="300"/>
              </a:spcBef>
              <a:spcAft>
                <a:spcPts val="300"/>
              </a:spcAft>
              <a:buNone/>
            </a:pPr>
            <a:r>
              <a:rPr lang="en-GB" sz="1400" b="0" i="0">
                <a:solidFill>
                  <a:srgbClr val="980000"/>
                </a:solidFill>
                <a:effectLst/>
                <a:latin typeface="Calibri" panose="020F0502020204030204" pitchFamily="34" charset="0"/>
                <a:ea typeface="Calibri" panose="020F0502020204030204" pitchFamily="34" charset="0"/>
                <a:cs typeface="Calibri" panose="020F0502020204030204" pitchFamily="34" charset="0"/>
              </a:rPr>
              <a:t>Asbestos should preferably be handled by </a:t>
            </a:r>
            <a:r>
              <a:rPr lang="en-GB" sz="1400">
                <a:solidFill>
                  <a:srgbClr val="980000"/>
                </a:solidFill>
                <a:latin typeface="Calibri" panose="020F0502020204030204" pitchFamily="34" charset="0"/>
                <a:ea typeface="Calibri" panose="020F0502020204030204" pitchFamily="34" charset="0"/>
                <a:cs typeface="Calibri" panose="020F0502020204030204" pitchFamily="34" charset="0"/>
              </a:rPr>
              <a:t>experts </a:t>
            </a:r>
            <a:r>
              <a:rPr lang="en-GB" sz="1400" b="0" i="0">
                <a:solidFill>
                  <a:srgbClr val="980000"/>
                </a:solidFill>
                <a:effectLst/>
                <a:latin typeface="Calibri" panose="020F0502020204030204" pitchFamily="34" charset="0"/>
                <a:ea typeface="Calibri" panose="020F0502020204030204" pitchFamily="34" charset="0"/>
                <a:cs typeface="Calibri" panose="020F0502020204030204" pitchFamily="34" charset="0"/>
              </a:rPr>
              <a:t>due to associated health risks.</a:t>
            </a:r>
          </a:p>
        </p:txBody>
      </p:sp>
      <p:pic>
        <p:nvPicPr>
          <p:cNvPr id="45" name="Picture 44" descr="A yellow triangle sign with a exclamation mark&#10;&#10;AI-generated content may be incorrect.">
            <a:extLst>
              <a:ext uri="{FF2B5EF4-FFF2-40B4-BE49-F238E27FC236}">
                <a16:creationId xmlns:a16="http://schemas.microsoft.com/office/drawing/2014/main" id="{CBB9F0A3-CACA-AC0C-A5BC-BED9A23CA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4031" y="232349"/>
            <a:ext cx="579248" cy="486309"/>
          </a:xfrm>
          <a:prstGeom prst="rect">
            <a:avLst/>
          </a:prstGeom>
        </p:spPr>
      </p:pic>
      <p:sp>
        <p:nvSpPr>
          <p:cNvPr id="47" name="Rectangle 46">
            <a:extLst>
              <a:ext uri="{FF2B5EF4-FFF2-40B4-BE49-F238E27FC236}">
                <a16:creationId xmlns:a16="http://schemas.microsoft.com/office/drawing/2014/main" id="{595251CA-1A70-CE0E-11B5-AA49D43B63F8}"/>
              </a:ext>
            </a:extLst>
          </p:cNvPr>
          <p:cNvSpPr/>
          <p:nvPr/>
        </p:nvSpPr>
        <p:spPr>
          <a:xfrm>
            <a:off x="5377206" y="152400"/>
            <a:ext cx="3960275" cy="705948"/>
          </a:xfrm>
          <a:prstGeom prst="rect">
            <a:avLst/>
          </a:prstGeom>
          <a:noFill/>
          <a:ln w="9525">
            <a:solidFill>
              <a:srgbClr val="9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543542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0154-7904-8A5F-8C18-9035DD7402F9}"/>
            </a:ext>
          </a:extLst>
        </p:cNvPr>
        <p:cNvGrpSpPr/>
        <p:nvPr/>
      </p:nvGrpSpPr>
      <p:grpSpPr>
        <a:xfrm>
          <a:off x="0" y="0"/>
          <a:ext cx="0" cy="0"/>
          <a:chOff x="0" y="0"/>
          <a:chExt cx="0" cy="0"/>
        </a:xfrm>
      </p:grpSpPr>
      <p:sp>
        <p:nvSpPr>
          <p:cNvPr id="73" name="Slide Number Placeholder 56">
            <a:extLst>
              <a:ext uri="{FF2B5EF4-FFF2-40B4-BE49-F238E27FC236}">
                <a16:creationId xmlns:a16="http://schemas.microsoft.com/office/drawing/2014/main" id="{73C1C740-D0FA-BC95-808E-1B230A316050}"/>
              </a:ext>
            </a:extLst>
          </p:cNvPr>
          <p:cNvSpPr>
            <a:spLocks noGrp="1"/>
          </p:cNvSpPr>
          <p:nvPr>
            <p:ph type="sldNum" sz="quarter" idx="12"/>
          </p:nvPr>
        </p:nvSpPr>
        <p:spPr>
          <a:xfrm>
            <a:off x="9543755" y="6336560"/>
            <a:ext cx="290132" cy="527403"/>
          </a:xfrm>
          <a:solidFill>
            <a:srgbClr val="980000"/>
          </a:solidFill>
        </p:spPr>
        <p:txBody>
          <a:body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15</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6" name="Slide Number Placeholder 56">
            <a:extLst>
              <a:ext uri="{FF2B5EF4-FFF2-40B4-BE49-F238E27FC236}">
                <a16:creationId xmlns:a16="http://schemas.microsoft.com/office/drawing/2014/main" id="{896D0C7C-F032-3B66-8F4B-4246E2BA580E}"/>
              </a:ext>
            </a:extLst>
          </p:cNvPr>
          <p:cNvSpPr txBox="1">
            <a:spLocks/>
          </p:cNvSpPr>
          <p:nvPr/>
        </p:nvSpPr>
        <p:spPr>
          <a:xfrm>
            <a:off x="4608570" y="6344867"/>
            <a:ext cx="290132" cy="527403"/>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solidFill>
                  <a:schemeClr val="bg1"/>
                </a:solidFill>
                <a:latin typeface="Calibri" panose="020F0502020204030204" pitchFamily="34" charset="0"/>
                <a:ea typeface="Calibri" panose="020F0502020204030204" pitchFamily="34" charset="0"/>
                <a:cs typeface="Calibri" panose="020F0502020204030204" pitchFamily="34" charset="0"/>
              </a:rPr>
              <a:t>14</a:t>
            </a:r>
            <a:endParaRPr lang="en-GB" sz="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A805FD60-AA10-54B5-4741-3441BFA7A8FA}"/>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FD0DB6C1-A125-A29F-F238-B69C11570262}"/>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Google Shape;71;g33a6f523f4b_13_6">
            <a:extLst>
              <a:ext uri="{FF2B5EF4-FFF2-40B4-BE49-F238E27FC236}">
                <a16:creationId xmlns:a16="http://schemas.microsoft.com/office/drawing/2014/main" id="{13FE4780-6A13-2C38-534D-F8643A365F83}"/>
              </a:ext>
            </a:extLst>
          </p:cNvPr>
          <p:cNvSpPr txBox="1">
            <a:spLocks/>
          </p:cNvSpPr>
          <p:nvPr/>
        </p:nvSpPr>
        <p:spPr>
          <a:xfrm>
            <a:off x="273294" y="289078"/>
            <a:ext cx="4331149" cy="464721"/>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GB" sz="2200" b="1">
                <a:solidFill>
                  <a:srgbClr val="980000"/>
                </a:solidFill>
                <a:latin typeface="Calibri" panose="020F0502020204030204" pitchFamily="34" charset="0"/>
                <a:ea typeface="Calibri" panose="020F0502020204030204" pitchFamily="34" charset="0"/>
                <a:cs typeface="Calibri" panose="020F0502020204030204" pitchFamily="34" charset="0"/>
                <a:sym typeface="Play"/>
              </a:rPr>
              <a:t>COOKING AND LIGHTING – FIRE PREVENTION AND HEALTH RISKS </a:t>
            </a:r>
            <a:endParaRPr lang="en-US" sz="220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A54A2C0-7234-7C1F-9DF5-D40A0446C125}"/>
              </a:ext>
            </a:extLst>
          </p:cNvPr>
          <p:cNvPicPr>
            <a:picLocks noChangeAspect="1"/>
          </p:cNvPicPr>
          <p:nvPr/>
        </p:nvPicPr>
        <p:blipFill>
          <a:blip r:embed="rId3"/>
          <a:stretch>
            <a:fillRect/>
          </a:stretch>
        </p:blipFill>
        <p:spPr>
          <a:xfrm>
            <a:off x="587923" y="1384149"/>
            <a:ext cx="1853712" cy="1515306"/>
          </a:xfrm>
          <a:prstGeom prst="rect">
            <a:avLst/>
          </a:prstGeom>
        </p:spPr>
      </p:pic>
      <p:pic>
        <p:nvPicPr>
          <p:cNvPr id="5" name="Picture 4">
            <a:extLst>
              <a:ext uri="{FF2B5EF4-FFF2-40B4-BE49-F238E27FC236}">
                <a16:creationId xmlns:a16="http://schemas.microsoft.com/office/drawing/2014/main" id="{7620F2B2-32E8-122E-36F7-E773D9301122}"/>
              </a:ext>
            </a:extLst>
          </p:cNvPr>
          <p:cNvPicPr>
            <a:picLocks noChangeAspect="1"/>
          </p:cNvPicPr>
          <p:nvPr/>
        </p:nvPicPr>
        <p:blipFill>
          <a:blip r:embed="rId4"/>
          <a:stretch>
            <a:fillRect/>
          </a:stretch>
        </p:blipFill>
        <p:spPr>
          <a:xfrm>
            <a:off x="2545215" y="1658792"/>
            <a:ext cx="1205946" cy="1229424"/>
          </a:xfrm>
          <a:prstGeom prst="rect">
            <a:avLst/>
          </a:prstGeom>
        </p:spPr>
      </p:pic>
      <p:sp>
        <p:nvSpPr>
          <p:cNvPr id="6" name="TextBox 5">
            <a:extLst>
              <a:ext uri="{FF2B5EF4-FFF2-40B4-BE49-F238E27FC236}">
                <a16:creationId xmlns:a16="http://schemas.microsoft.com/office/drawing/2014/main" id="{1EC6B599-C8D3-FD57-BED5-E854DAC2FCFC}"/>
              </a:ext>
            </a:extLst>
          </p:cNvPr>
          <p:cNvSpPr txBox="1"/>
          <p:nvPr/>
        </p:nvSpPr>
        <p:spPr>
          <a:xfrm>
            <a:off x="2076450" y="5306006"/>
            <a:ext cx="2567032" cy="738664"/>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q"/>
            </a:pPr>
            <a:r>
              <a:rPr lang="en-GB" sz="1400">
                <a:latin typeface="Calibri"/>
                <a:ea typeface="Calibri"/>
                <a:cs typeface="Calibri"/>
              </a:rPr>
              <a:t>Keep the flame enclosed in a stove or metal cage</a:t>
            </a:r>
          </a:p>
          <a:p>
            <a:pPr marL="285750" indent="-285750">
              <a:buFont typeface="Wingdings" panose="05000000000000000000" pitchFamily="2" charset="2"/>
              <a:buChar char="q"/>
            </a:pPr>
            <a:r>
              <a:rPr lang="en-GB" sz="1400">
                <a:latin typeface="Calibri"/>
                <a:ea typeface="Calibri"/>
                <a:cs typeface="Calibri"/>
              </a:rPr>
              <a:t>Raise the stove using bricks</a:t>
            </a:r>
            <a:endParaRPr lang="en-GB" sz="1400">
              <a:latin typeface="Calibri" panose="020F0502020204030204" pitchFamily="34" charset="0"/>
              <a:ea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CD86C4F0-A331-DDF7-10A8-877E8056A231}"/>
              </a:ext>
            </a:extLst>
          </p:cNvPr>
          <p:cNvGrpSpPr/>
          <p:nvPr/>
        </p:nvGrpSpPr>
        <p:grpSpPr>
          <a:xfrm>
            <a:off x="8256746" y="3564190"/>
            <a:ext cx="1614848" cy="1129543"/>
            <a:chOff x="10694597" y="2684655"/>
            <a:chExt cx="1614848" cy="1129543"/>
          </a:xfrm>
        </p:grpSpPr>
        <p:sp>
          <p:nvSpPr>
            <p:cNvPr id="8" name="Freeform 44">
              <a:extLst>
                <a:ext uri="{FF2B5EF4-FFF2-40B4-BE49-F238E27FC236}">
                  <a16:creationId xmlns:a16="http://schemas.microsoft.com/office/drawing/2014/main" id="{FDFBD316-9CE1-34B3-EF9F-09E9E575900F}"/>
                </a:ext>
              </a:extLst>
            </p:cNvPr>
            <p:cNvSpPr/>
            <p:nvPr/>
          </p:nvSpPr>
          <p:spPr>
            <a:xfrm>
              <a:off x="11141936" y="2684655"/>
              <a:ext cx="1167509" cy="1129543"/>
            </a:xfrm>
            <a:custGeom>
              <a:avLst/>
              <a:gdLst/>
              <a:ahLst/>
              <a:cxnLst/>
              <a:rect l="l" t="t" r="r" b="b"/>
              <a:pathLst>
                <a:path w="1408032" h="1414550">
                  <a:moveTo>
                    <a:pt x="0" y="0"/>
                  </a:moveTo>
                  <a:lnTo>
                    <a:pt x="1408031" y="0"/>
                  </a:lnTo>
                  <a:lnTo>
                    <a:pt x="1408031" y="1414551"/>
                  </a:lnTo>
                  <a:lnTo>
                    <a:pt x="0" y="1414551"/>
                  </a:lnTo>
                  <a:lnTo>
                    <a:pt x="0" y="0"/>
                  </a:lnTo>
                  <a:close/>
                </a:path>
              </a:pathLst>
            </a:custGeom>
            <a:blipFill>
              <a:blip r:embed="rId5"/>
              <a:stretch>
                <a:fillRect/>
              </a:stretch>
            </a:blipFill>
          </p:spPr>
          <p:txBody>
            <a:bodyPr/>
            <a:lstStyle/>
            <a:p>
              <a:endParaRPr lang="en-GB"/>
            </a:p>
          </p:txBody>
        </p:sp>
        <p:sp>
          <p:nvSpPr>
            <p:cNvPr id="9" name="Freeform 45">
              <a:extLst>
                <a:ext uri="{FF2B5EF4-FFF2-40B4-BE49-F238E27FC236}">
                  <a16:creationId xmlns:a16="http://schemas.microsoft.com/office/drawing/2014/main" id="{6F52AE73-84FD-47DD-9990-3BAC3393EEFD}"/>
                </a:ext>
              </a:extLst>
            </p:cNvPr>
            <p:cNvSpPr/>
            <p:nvPr/>
          </p:nvSpPr>
          <p:spPr>
            <a:xfrm flipH="1">
              <a:off x="10694597" y="2900924"/>
              <a:ext cx="564375" cy="888814"/>
            </a:xfrm>
            <a:custGeom>
              <a:avLst/>
              <a:gdLst/>
              <a:ahLst/>
              <a:cxnLst/>
              <a:rect l="l" t="t" r="r" b="b"/>
              <a:pathLst>
                <a:path w="689090" h="1111476">
                  <a:moveTo>
                    <a:pt x="689089" y="0"/>
                  </a:moveTo>
                  <a:lnTo>
                    <a:pt x="0" y="0"/>
                  </a:lnTo>
                  <a:lnTo>
                    <a:pt x="0" y="1111477"/>
                  </a:lnTo>
                  <a:lnTo>
                    <a:pt x="689089" y="1111477"/>
                  </a:lnTo>
                  <a:lnTo>
                    <a:pt x="689089" y="0"/>
                  </a:lnTo>
                  <a:close/>
                </a:path>
              </a:pathLst>
            </a:custGeom>
            <a:blipFill>
              <a:blip r:embed="rId6"/>
              <a:stretch>
                <a:fillRect l="-36698"/>
              </a:stretch>
            </a:blipFill>
          </p:spPr>
          <p:txBody>
            <a:bodyPr/>
            <a:lstStyle/>
            <a:p>
              <a:endParaRPr lang="en-GB"/>
            </a:p>
          </p:txBody>
        </p:sp>
        <p:sp>
          <p:nvSpPr>
            <p:cNvPr id="10" name="Freeform 51">
              <a:extLst>
                <a:ext uri="{FF2B5EF4-FFF2-40B4-BE49-F238E27FC236}">
                  <a16:creationId xmlns:a16="http://schemas.microsoft.com/office/drawing/2014/main" id="{A39C0D56-4663-9E98-7B10-9907B3EC996C}"/>
                </a:ext>
              </a:extLst>
            </p:cNvPr>
            <p:cNvSpPr/>
            <p:nvPr/>
          </p:nvSpPr>
          <p:spPr>
            <a:xfrm>
              <a:off x="11053131" y="2684655"/>
              <a:ext cx="731767" cy="722029"/>
            </a:xfrm>
            <a:custGeom>
              <a:avLst/>
              <a:gdLst/>
              <a:ahLst/>
              <a:cxnLst/>
              <a:rect l="l" t="t" r="r" b="b"/>
              <a:pathLst>
                <a:path w="883207" h="900158">
                  <a:moveTo>
                    <a:pt x="0" y="0"/>
                  </a:moveTo>
                  <a:lnTo>
                    <a:pt x="883207" y="0"/>
                  </a:lnTo>
                  <a:lnTo>
                    <a:pt x="883207" y="900159"/>
                  </a:lnTo>
                  <a:lnTo>
                    <a:pt x="0" y="900159"/>
                  </a:lnTo>
                  <a:lnTo>
                    <a:pt x="0" y="0"/>
                  </a:lnTo>
                  <a:close/>
                </a:path>
              </a:pathLst>
            </a:custGeom>
            <a:blipFill>
              <a:blip r:embed="rId7"/>
              <a:stretch>
                <a:fillRect l="-1131" r="-829"/>
              </a:stretch>
            </a:blipFill>
          </p:spPr>
          <p:txBody>
            <a:bodyPr/>
            <a:lstStyle/>
            <a:p>
              <a:endParaRPr lang="en-GB"/>
            </a:p>
          </p:txBody>
        </p:sp>
      </p:grpSp>
      <p:pic>
        <p:nvPicPr>
          <p:cNvPr id="12" name="Picture 11">
            <a:extLst>
              <a:ext uri="{FF2B5EF4-FFF2-40B4-BE49-F238E27FC236}">
                <a16:creationId xmlns:a16="http://schemas.microsoft.com/office/drawing/2014/main" id="{856BC5F3-0841-6AB4-0517-A16EA38D55CF}"/>
              </a:ext>
            </a:extLst>
          </p:cNvPr>
          <p:cNvPicPr>
            <a:picLocks noChangeAspect="1"/>
          </p:cNvPicPr>
          <p:nvPr/>
        </p:nvPicPr>
        <p:blipFill>
          <a:blip r:embed="rId8"/>
          <a:stretch>
            <a:fillRect/>
          </a:stretch>
        </p:blipFill>
        <p:spPr>
          <a:xfrm>
            <a:off x="5404358" y="3239126"/>
            <a:ext cx="757964" cy="1338332"/>
          </a:xfrm>
          <a:prstGeom prst="rect">
            <a:avLst/>
          </a:prstGeom>
        </p:spPr>
      </p:pic>
      <p:pic>
        <p:nvPicPr>
          <p:cNvPr id="16" name="Graphic 15" descr="No sign with solid fill">
            <a:extLst>
              <a:ext uri="{FF2B5EF4-FFF2-40B4-BE49-F238E27FC236}">
                <a16:creationId xmlns:a16="http://schemas.microsoft.com/office/drawing/2014/main" id="{D1739CE7-3C1F-712D-9242-7057C32177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23824" y="3285447"/>
            <a:ext cx="513371" cy="512780"/>
          </a:xfrm>
          <a:prstGeom prst="rect">
            <a:avLst/>
          </a:prstGeom>
        </p:spPr>
      </p:pic>
      <p:sp>
        <p:nvSpPr>
          <p:cNvPr id="17" name="TextBox 16">
            <a:extLst>
              <a:ext uri="{FF2B5EF4-FFF2-40B4-BE49-F238E27FC236}">
                <a16:creationId xmlns:a16="http://schemas.microsoft.com/office/drawing/2014/main" id="{0AEA6608-766F-CF96-C2C3-D6E4FEEE3278}"/>
              </a:ext>
            </a:extLst>
          </p:cNvPr>
          <p:cNvSpPr txBox="1"/>
          <p:nvPr/>
        </p:nvSpPr>
        <p:spPr>
          <a:xfrm>
            <a:off x="198361" y="832047"/>
            <a:ext cx="4697137" cy="523220"/>
          </a:xfrm>
          <a:prstGeom prst="rect">
            <a:avLst/>
          </a:prstGeom>
          <a:noFill/>
        </p:spPr>
        <p:txBody>
          <a:bodyPr wrap="square" lIns="91440" tIns="45720" rIns="91440" bIns="45720" anchor="t">
            <a:spAutoFit/>
          </a:bodyPr>
          <a:lstStyle/>
          <a:p>
            <a:r>
              <a:rPr lang="en-GB" sz="1400">
                <a:solidFill>
                  <a:schemeClr val="accent1"/>
                </a:solidFill>
                <a:latin typeface="Calibri" panose="020F0502020204030204" pitchFamily="34" charset="0"/>
                <a:ea typeface="Calibri" panose="020F0502020204030204" pitchFamily="34" charset="0"/>
                <a:cs typeface="Calibri" panose="020F0502020204030204" pitchFamily="34" charset="0"/>
              </a:rPr>
              <a:t>It’s best to cook in </a:t>
            </a:r>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outdoor areas</a:t>
            </a:r>
            <a:r>
              <a:rPr lang="en-GB" sz="1400">
                <a:solidFill>
                  <a:schemeClr val="accent1"/>
                </a:solidFill>
                <a:latin typeface="Calibri" panose="020F0502020204030204" pitchFamily="34" charset="0"/>
                <a:ea typeface="Calibri" panose="020F0502020204030204" pitchFamily="34" charset="0"/>
                <a:cs typeface="Calibri" panose="020F0502020204030204" pitchFamily="34" charset="0"/>
              </a:rPr>
              <a:t>, away from any flammable materials, to reduce the risk of fire.</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E659E13-A031-FBDE-F18C-4CDB299DB102}"/>
              </a:ext>
            </a:extLst>
          </p:cNvPr>
          <p:cNvSpPr txBox="1"/>
          <p:nvPr/>
        </p:nvSpPr>
        <p:spPr>
          <a:xfrm>
            <a:off x="130537" y="3135022"/>
            <a:ext cx="4697137" cy="523220"/>
          </a:xfrm>
          <a:prstGeom prst="rect">
            <a:avLst/>
          </a:prstGeom>
          <a:noFill/>
        </p:spPr>
        <p:txBody>
          <a:bodyPr wrap="square" lIns="91440" tIns="45720" rIns="91440" bIns="45720" anchor="t">
            <a:spAutoFit/>
          </a:bodyPr>
          <a:lstStyle/>
          <a:p>
            <a:r>
              <a:rPr lang="en-GB" sz="1400" b="1">
                <a:solidFill>
                  <a:schemeClr val="accent1"/>
                </a:solidFill>
                <a:latin typeface="Calibri" panose="020F0502020204030204" pitchFamily="34" charset="0"/>
                <a:ea typeface="Calibri" panose="020F0502020204030204" pitchFamily="34" charset="0"/>
                <a:cs typeface="Calibri" panose="020F0502020204030204" pitchFamily="34" charset="0"/>
              </a:rPr>
              <a:t>If it's not possible and you have to cook inside the same area you're occupying, make sure to: </a:t>
            </a:r>
          </a:p>
        </p:txBody>
      </p:sp>
      <p:grpSp>
        <p:nvGrpSpPr>
          <p:cNvPr id="13" name="Group 12">
            <a:extLst>
              <a:ext uri="{FF2B5EF4-FFF2-40B4-BE49-F238E27FC236}">
                <a16:creationId xmlns:a16="http://schemas.microsoft.com/office/drawing/2014/main" id="{88542610-27EE-10AC-7B21-BAF90D433B4E}"/>
              </a:ext>
            </a:extLst>
          </p:cNvPr>
          <p:cNvGrpSpPr/>
          <p:nvPr/>
        </p:nvGrpSpPr>
        <p:grpSpPr>
          <a:xfrm>
            <a:off x="2472331" y="3646058"/>
            <a:ext cx="1172457" cy="1655011"/>
            <a:chOff x="2137902" y="4450729"/>
            <a:chExt cx="1172457" cy="1655011"/>
          </a:xfrm>
        </p:grpSpPr>
        <p:pic>
          <p:nvPicPr>
            <p:cNvPr id="15" name="Picture 14" descr="A comparison of cooking pot and pot on fire&#10;&#10;AI-generated content may be incorrect.">
              <a:extLst>
                <a:ext uri="{FF2B5EF4-FFF2-40B4-BE49-F238E27FC236}">
                  <a16:creationId xmlns:a16="http://schemas.microsoft.com/office/drawing/2014/main" id="{D6242144-6D5E-C0CA-739C-379C6DD0CD2C}"/>
                </a:ext>
              </a:extLst>
            </p:cNvPr>
            <p:cNvPicPr>
              <a:picLocks noChangeAspect="1"/>
            </p:cNvPicPr>
            <p:nvPr/>
          </p:nvPicPr>
          <p:blipFill>
            <a:blip r:embed="rId11"/>
            <a:srcRect r="52996"/>
            <a:stretch>
              <a:fillRect/>
            </a:stretch>
          </p:blipFill>
          <p:spPr>
            <a:xfrm>
              <a:off x="2137902" y="4450729"/>
              <a:ext cx="1172457" cy="1653156"/>
            </a:xfrm>
            <a:prstGeom prst="rect">
              <a:avLst/>
            </a:prstGeom>
          </p:spPr>
        </p:pic>
        <p:sp>
          <p:nvSpPr>
            <p:cNvPr id="21" name="Rectangle: Rounded Corners 20">
              <a:extLst>
                <a:ext uri="{FF2B5EF4-FFF2-40B4-BE49-F238E27FC236}">
                  <a16:creationId xmlns:a16="http://schemas.microsoft.com/office/drawing/2014/main" id="{2BFEEEE2-A60E-2C8A-9140-F7DA70A3BC41}"/>
                </a:ext>
              </a:extLst>
            </p:cNvPr>
            <p:cNvSpPr/>
            <p:nvPr/>
          </p:nvSpPr>
          <p:spPr>
            <a:xfrm>
              <a:off x="2836101" y="5969174"/>
              <a:ext cx="249250" cy="136566"/>
            </a:xfrm>
            <a:prstGeom prst="roundRect">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1800183A-D913-FBCC-5016-7479AC0CC31B}"/>
                </a:ext>
              </a:extLst>
            </p:cNvPr>
            <p:cNvSpPr/>
            <p:nvPr/>
          </p:nvSpPr>
          <p:spPr>
            <a:xfrm>
              <a:off x="2402247" y="5969173"/>
              <a:ext cx="249250" cy="136566"/>
            </a:xfrm>
            <a:prstGeom prst="roundRect">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7F0263B4-6C1B-4305-A7DA-3B0BB697F8FC}"/>
              </a:ext>
            </a:extLst>
          </p:cNvPr>
          <p:cNvGrpSpPr/>
          <p:nvPr/>
        </p:nvGrpSpPr>
        <p:grpSpPr>
          <a:xfrm>
            <a:off x="7302556" y="391543"/>
            <a:ext cx="2344472" cy="1892517"/>
            <a:chOff x="5372186" y="1472764"/>
            <a:chExt cx="2778090" cy="2242544"/>
          </a:xfrm>
        </p:grpSpPr>
        <p:sp>
          <p:nvSpPr>
            <p:cNvPr id="20" name="Rectangle 19">
              <a:extLst>
                <a:ext uri="{FF2B5EF4-FFF2-40B4-BE49-F238E27FC236}">
                  <a16:creationId xmlns:a16="http://schemas.microsoft.com/office/drawing/2014/main" id="{77DD3893-D428-4096-3553-3A0617C66FDC}"/>
                </a:ext>
              </a:extLst>
            </p:cNvPr>
            <p:cNvSpPr/>
            <p:nvPr/>
          </p:nvSpPr>
          <p:spPr>
            <a:xfrm>
              <a:off x="6979126" y="1592729"/>
              <a:ext cx="1171150" cy="1745787"/>
            </a:xfrm>
            <a:prstGeom prst="rect">
              <a:avLst/>
            </a:prstGeom>
            <a:solidFill>
              <a:srgbClr val="FFE9CE"/>
            </a:solidFill>
            <a:ln w="28575">
              <a:solidFill>
                <a:srgbClr val="B4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drawing of a cooking pot on a stove&#10;&#10;AI-generated content may be incorrect.">
              <a:extLst>
                <a:ext uri="{FF2B5EF4-FFF2-40B4-BE49-F238E27FC236}">
                  <a16:creationId xmlns:a16="http://schemas.microsoft.com/office/drawing/2014/main" id="{D0413EB8-3A57-6EB3-6D47-C1A6D062B361}"/>
                </a:ext>
              </a:extLst>
            </p:cNvPr>
            <p:cNvPicPr>
              <a:picLocks noChangeAspect="1"/>
            </p:cNvPicPr>
            <p:nvPr/>
          </p:nvPicPr>
          <p:blipFill>
            <a:blip r:embed="rId12"/>
            <a:srcRect l="8274" t="767" r="7801" b="-157"/>
            <a:stretch>
              <a:fillRect/>
            </a:stretch>
          </p:blipFill>
          <p:spPr>
            <a:xfrm>
              <a:off x="5372186" y="1472764"/>
              <a:ext cx="2720366" cy="2242544"/>
            </a:xfrm>
            <a:prstGeom prst="rect">
              <a:avLst/>
            </a:prstGeom>
          </p:spPr>
        </p:pic>
      </p:grpSp>
      <p:sp>
        <p:nvSpPr>
          <p:cNvPr id="19" name="TextBox 18">
            <a:extLst>
              <a:ext uri="{FF2B5EF4-FFF2-40B4-BE49-F238E27FC236}">
                <a16:creationId xmlns:a16="http://schemas.microsoft.com/office/drawing/2014/main" id="{D1AE49BD-77D6-099D-43A3-252A0BAA6B3B}"/>
              </a:ext>
            </a:extLst>
          </p:cNvPr>
          <p:cNvSpPr txBox="1"/>
          <p:nvPr/>
        </p:nvSpPr>
        <p:spPr>
          <a:xfrm>
            <a:off x="5261284" y="286901"/>
            <a:ext cx="2295757" cy="2262158"/>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q"/>
            </a:pPr>
            <a:r>
              <a:rPr lang="en-GB" sz="1400" dirty="0">
                <a:latin typeface="Calibri"/>
                <a:ea typeface="Calibri"/>
                <a:cs typeface="Calibri"/>
              </a:rPr>
              <a:t>Don't let the stove unattended </a:t>
            </a:r>
          </a:p>
          <a:p>
            <a:endParaRPr lang="en-GB" sz="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GB" sz="1400" dirty="0">
                <a:latin typeface="Calibri"/>
                <a:ea typeface="Calibri"/>
                <a:cs typeface="Calibri"/>
              </a:rPr>
              <a:t>Use a metal/ clay barrier around the stove if available</a:t>
            </a:r>
          </a:p>
          <a:p>
            <a:endParaRPr lang="en-GB" sz="500" dirty="0"/>
          </a:p>
          <a:p>
            <a:pPr marL="285750" indent="-285750">
              <a:buFont typeface="Wingdings" panose="05000000000000000000" pitchFamily="2" charset="2"/>
              <a:buChar char="q"/>
            </a:pPr>
            <a:r>
              <a:rPr lang="en-GB" sz="1400" dirty="0">
                <a:latin typeface="Calibri"/>
                <a:ea typeface="Calibri"/>
                <a:cs typeface="Calibri"/>
              </a:rPr>
              <a:t>Keep distance between the walls and the stove</a:t>
            </a:r>
          </a:p>
          <a:p>
            <a:endParaRPr lang="en-GB" sz="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GB" sz="1400" dirty="0">
                <a:latin typeface="Calibri"/>
                <a:ea typeface="Calibri"/>
                <a:cs typeface="Calibri"/>
              </a:rPr>
              <a:t>Ensure ventilation while cooking </a:t>
            </a:r>
          </a:p>
        </p:txBody>
      </p:sp>
      <p:pic>
        <p:nvPicPr>
          <p:cNvPr id="27" name="Picture 26" descr="A candle and a candle holder&#10;&#10;AI-generated content may be incorrect.">
            <a:extLst>
              <a:ext uri="{FF2B5EF4-FFF2-40B4-BE49-F238E27FC236}">
                <a16:creationId xmlns:a16="http://schemas.microsoft.com/office/drawing/2014/main" id="{7760228B-2DC3-8C82-DB1B-E4434441538E}"/>
              </a:ext>
            </a:extLst>
          </p:cNvPr>
          <p:cNvPicPr>
            <a:picLocks noChangeAspect="1"/>
          </p:cNvPicPr>
          <p:nvPr/>
        </p:nvPicPr>
        <p:blipFill>
          <a:blip r:embed="rId13"/>
          <a:srcRect t="20640" b="9899"/>
          <a:stretch>
            <a:fillRect/>
          </a:stretch>
        </p:blipFill>
        <p:spPr>
          <a:xfrm>
            <a:off x="6551644" y="3681377"/>
            <a:ext cx="1398601" cy="890544"/>
          </a:xfrm>
          <a:prstGeom prst="rect">
            <a:avLst/>
          </a:prstGeom>
        </p:spPr>
      </p:pic>
      <p:sp>
        <p:nvSpPr>
          <p:cNvPr id="31" name="TextBox 30">
            <a:extLst>
              <a:ext uri="{FF2B5EF4-FFF2-40B4-BE49-F238E27FC236}">
                <a16:creationId xmlns:a16="http://schemas.microsoft.com/office/drawing/2014/main" id="{53CE561F-94BB-2D59-9039-BAE925CD02BE}"/>
              </a:ext>
            </a:extLst>
          </p:cNvPr>
          <p:cNvSpPr txBox="1"/>
          <p:nvPr/>
        </p:nvSpPr>
        <p:spPr>
          <a:xfrm>
            <a:off x="8141211" y="4802462"/>
            <a:ext cx="16511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a:latin typeface="Calibri"/>
              </a:rPr>
              <a:t>Keep the fire away from any flammable materials and children. </a:t>
            </a:r>
            <a:r>
              <a:rPr lang="en-GB" sz="1600">
                <a:latin typeface="Aptos"/>
                <a:ea typeface="Calibri"/>
                <a:cs typeface="Calibri"/>
              </a:rPr>
              <a:t> </a:t>
            </a:r>
            <a:endParaRPr lang="en-GB"/>
          </a:p>
        </p:txBody>
      </p:sp>
      <p:sp>
        <p:nvSpPr>
          <p:cNvPr id="32" name="TextBox 31">
            <a:extLst>
              <a:ext uri="{FF2B5EF4-FFF2-40B4-BE49-F238E27FC236}">
                <a16:creationId xmlns:a16="http://schemas.microsoft.com/office/drawing/2014/main" id="{25C217B7-2A09-5ADC-30C3-9C0DB8C56EA6}"/>
              </a:ext>
            </a:extLst>
          </p:cNvPr>
          <p:cNvSpPr txBox="1"/>
          <p:nvPr/>
        </p:nvSpPr>
        <p:spPr>
          <a:xfrm>
            <a:off x="6653272" y="4802461"/>
            <a:ext cx="177757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a:latin typeface="Calibri"/>
              </a:rPr>
              <a:t>If candles are used, try to secure them in a non-combustible holders.</a:t>
            </a:r>
            <a:r>
              <a:rPr lang="en-GB" sz="1400">
                <a:latin typeface="Calibri"/>
                <a:ea typeface="Calibri"/>
                <a:cs typeface="Calibri"/>
              </a:rPr>
              <a:t> </a:t>
            </a:r>
            <a:endParaRPr lang="en-GB" sz="1400">
              <a:latin typeface="Calibri"/>
            </a:endParaRPr>
          </a:p>
        </p:txBody>
      </p:sp>
      <p:sp>
        <p:nvSpPr>
          <p:cNvPr id="33" name="TextBox 32">
            <a:extLst>
              <a:ext uri="{FF2B5EF4-FFF2-40B4-BE49-F238E27FC236}">
                <a16:creationId xmlns:a16="http://schemas.microsoft.com/office/drawing/2014/main" id="{0CC1F1B0-D8C4-1EF1-8131-5605A2C80934}"/>
              </a:ext>
            </a:extLst>
          </p:cNvPr>
          <p:cNvSpPr txBox="1"/>
          <p:nvPr/>
        </p:nvSpPr>
        <p:spPr>
          <a:xfrm>
            <a:off x="5006249" y="4802459"/>
            <a:ext cx="164676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GB" sz="1400">
                <a:latin typeface="Calibri"/>
                <a:ea typeface="Calibri"/>
                <a:cs typeface="Calibri"/>
              </a:rPr>
              <a:t>Be aware of fire and health risks</a:t>
            </a:r>
            <a:r>
              <a:rPr lang="en-GB" sz="1400" b="1">
                <a:latin typeface="Calibri"/>
                <a:ea typeface="Calibri"/>
                <a:cs typeface="Calibri"/>
              </a:rPr>
              <a:t> </a:t>
            </a:r>
            <a:r>
              <a:rPr lang="en-GB" sz="1400">
                <a:latin typeface="Calibri"/>
                <a:ea typeface="Calibri"/>
                <a:cs typeface="Calibri"/>
              </a:rPr>
              <a:t>such as oil or kerosene lamps and candles. </a:t>
            </a:r>
          </a:p>
        </p:txBody>
      </p:sp>
      <p:sp>
        <p:nvSpPr>
          <p:cNvPr id="37" name="TextBox 36">
            <a:extLst>
              <a:ext uri="{FF2B5EF4-FFF2-40B4-BE49-F238E27FC236}">
                <a16:creationId xmlns:a16="http://schemas.microsoft.com/office/drawing/2014/main" id="{136A5CB1-0A9E-AB0A-7398-7DF25C1741D9}"/>
              </a:ext>
            </a:extLst>
          </p:cNvPr>
          <p:cNvSpPr txBox="1"/>
          <p:nvPr/>
        </p:nvSpPr>
        <p:spPr>
          <a:xfrm>
            <a:off x="5169016" y="2992942"/>
            <a:ext cx="4697137" cy="307777"/>
          </a:xfrm>
          <a:prstGeom prst="rect">
            <a:avLst/>
          </a:prstGeom>
          <a:noFill/>
        </p:spPr>
        <p:txBody>
          <a:bodyPr wrap="square" lIns="91440" tIns="45720" rIns="91440" bIns="45720" anchor="t">
            <a:spAutoFit/>
          </a:bodyPr>
          <a:lstStyle/>
          <a:p>
            <a:r>
              <a:rPr lang="en-GB" sz="1400" b="1">
                <a:solidFill>
                  <a:schemeClr val="accent1"/>
                </a:solidFill>
                <a:ea typeface="+mn-lt"/>
                <a:cs typeface="+mn-lt"/>
              </a:rPr>
              <a:t>Keep in mind:</a:t>
            </a:r>
            <a:endParaRPr lang="en-US" b="1">
              <a:solidFill>
                <a:schemeClr val="accent1"/>
              </a:solidFill>
            </a:endParaRPr>
          </a:p>
        </p:txBody>
      </p:sp>
      <p:sp>
        <p:nvSpPr>
          <p:cNvPr id="34" name="TextBox 33">
            <a:extLst>
              <a:ext uri="{FF2B5EF4-FFF2-40B4-BE49-F238E27FC236}">
                <a16:creationId xmlns:a16="http://schemas.microsoft.com/office/drawing/2014/main" id="{0F841D8A-F619-38B5-8E01-32C9719FE831}"/>
              </a:ext>
            </a:extLst>
          </p:cNvPr>
          <p:cNvSpPr txBox="1"/>
          <p:nvPr/>
        </p:nvSpPr>
        <p:spPr>
          <a:xfrm>
            <a:off x="4952382" y="6402883"/>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A1097D66-11AA-2CA2-AC27-C890A09BEAD6}"/>
              </a:ext>
            </a:extLst>
          </p:cNvPr>
          <p:cNvSpPr txBox="1"/>
          <p:nvPr/>
        </p:nvSpPr>
        <p:spPr>
          <a:xfrm>
            <a:off x="19124" y="6401751"/>
            <a:ext cx="4591373" cy="430887"/>
          </a:xfrm>
          <a:prstGeom prst="rect">
            <a:avLst/>
          </a:prstGeom>
          <a:noFill/>
        </p:spPr>
        <p:txBody>
          <a:bodyPr wrap="square" lIns="91440" tIns="45720" rIns="91440" bIns="45720" anchor="t">
            <a:spAutoFit/>
          </a:bodyPr>
          <a:lstStyle/>
          <a:p>
            <a:r>
              <a:rPr lang="en-GB" sz="1100" b="1">
                <a:latin typeface="Calibri"/>
                <a:ea typeface="Calibri"/>
                <a:cs typeface="Calibri"/>
              </a:rPr>
              <a:t>Note: </a:t>
            </a:r>
            <a:r>
              <a:rPr lang="en-GB" sz="1100">
                <a:latin typeface="Calibri"/>
                <a:ea typeface="Calibri"/>
                <a:cs typeface="Calibri"/>
              </a:rPr>
              <a:t>This tool offers basic guidance only and is not a substitute for expert structural assessment. </a:t>
            </a:r>
            <a:r>
              <a:rPr lang="en-GB" sz="1100" i="1">
                <a:latin typeface="Calibri"/>
                <a:ea typeface="Calibri"/>
                <a:cs typeface="Calibri"/>
              </a:rPr>
              <a:t>(Partners to insert hotline or contact information)</a:t>
            </a:r>
            <a:endParaRPr lang="en-GB" sz="1100" i="1">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comparison of cooking pot and pot on fire&#10;&#10;AI-generated content may be incorrect.">
            <a:extLst>
              <a:ext uri="{FF2B5EF4-FFF2-40B4-BE49-F238E27FC236}">
                <a16:creationId xmlns:a16="http://schemas.microsoft.com/office/drawing/2014/main" id="{6E4D24C0-CE88-CF14-27B7-806754CC0ACE}"/>
              </a:ext>
            </a:extLst>
          </p:cNvPr>
          <p:cNvPicPr>
            <a:picLocks noChangeAspect="1"/>
          </p:cNvPicPr>
          <p:nvPr/>
        </p:nvPicPr>
        <p:blipFill>
          <a:blip r:embed="rId11"/>
          <a:srcRect l="47589" t="1802" r="5407" b="-1802"/>
          <a:stretch>
            <a:fillRect/>
          </a:stretch>
        </p:blipFill>
        <p:spPr>
          <a:xfrm>
            <a:off x="685204" y="3820695"/>
            <a:ext cx="1172457" cy="1653156"/>
          </a:xfrm>
          <a:prstGeom prst="rect">
            <a:avLst/>
          </a:prstGeom>
        </p:spPr>
      </p:pic>
      <p:sp>
        <p:nvSpPr>
          <p:cNvPr id="24" name="TextBox 23">
            <a:extLst>
              <a:ext uri="{FF2B5EF4-FFF2-40B4-BE49-F238E27FC236}">
                <a16:creationId xmlns:a16="http://schemas.microsoft.com/office/drawing/2014/main" id="{9E207E39-7E0A-3E7B-9B17-EE7AB7E042F2}"/>
              </a:ext>
            </a:extLst>
          </p:cNvPr>
          <p:cNvSpPr txBox="1"/>
          <p:nvPr/>
        </p:nvSpPr>
        <p:spPr>
          <a:xfrm>
            <a:off x="221905" y="5310271"/>
            <a:ext cx="1854544" cy="523220"/>
          </a:xfrm>
          <a:prstGeom prst="rect">
            <a:avLst/>
          </a:prstGeom>
          <a:noFill/>
        </p:spPr>
        <p:txBody>
          <a:bodyPr wrap="square">
            <a:spAutoFit/>
          </a:bodyPr>
          <a:lstStyle/>
          <a:p>
            <a:pPr marL="285750" indent="-285750">
              <a:buFont typeface="Wingdings" panose="05000000000000000000" pitchFamily="2" charset="2"/>
              <a:buChar char="q"/>
            </a:pPr>
            <a:r>
              <a:rPr lang="en-GB" sz="1400">
                <a:latin typeface="Calibri"/>
                <a:ea typeface="Calibri"/>
                <a:cs typeface="Calibri"/>
              </a:rPr>
              <a:t>Avoid an open flame</a:t>
            </a:r>
            <a:endParaRPr lang="en-GB" sz="1400">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FB9B306-B8E9-53E6-B162-074CDEC49525}"/>
              </a:ext>
            </a:extLst>
          </p:cNvPr>
          <p:cNvSpPr txBox="1"/>
          <p:nvPr/>
        </p:nvSpPr>
        <p:spPr>
          <a:xfrm>
            <a:off x="5261283" y="2531276"/>
            <a:ext cx="4960620" cy="307777"/>
          </a:xfrm>
          <a:prstGeom prst="rect">
            <a:avLst/>
          </a:prstGeom>
          <a:noFill/>
        </p:spPr>
        <p:txBody>
          <a:bodyPr wrap="square" lIns="91440" tIns="45720" rIns="91440" bIns="45720" anchor="t">
            <a:spAutoFit/>
          </a:bodyPr>
          <a:lstStyle>
            <a:defPPr>
              <a:defRPr lang="en-US"/>
            </a:defPPr>
            <a:lvl1pPr marL="285750" indent="-285750">
              <a:buFont typeface="Wingdings" panose="05000000000000000000" pitchFamily="2" charset="2"/>
              <a:buChar char="q"/>
              <a:defRPr sz="1400">
                <a:latin typeface="Calibri"/>
                <a:ea typeface="Calibri"/>
                <a:cs typeface="Calibri"/>
              </a:defRPr>
            </a:lvl1pPr>
          </a:lstStyle>
          <a:p>
            <a:r>
              <a:rPr lang="en-GB" dirty="0"/>
              <a:t>Ensure the stove is turned off completely after use.</a:t>
            </a:r>
          </a:p>
        </p:txBody>
      </p:sp>
    </p:spTree>
    <p:extLst>
      <p:ext uri="{BB962C8B-B14F-4D97-AF65-F5344CB8AC3E}">
        <p14:creationId xmlns:p14="http://schemas.microsoft.com/office/powerpoint/2010/main" val="2629634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7ba8cc-9817-4ab6-ae92-58f64126b60a" xsi:nil="true"/>
    <lcf76f155ced4ddcb4097134ff3c332f xmlns="0ac05d1f-b661-4c63-a76d-b6071537df2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D60192D4247F428C7226BCA2806A6B" ma:contentTypeVersion="16" ma:contentTypeDescription="Create a new document." ma:contentTypeScope="" ma:versionID="df78cfbce1b05447484cc7e93ecdf4c4">
  <xsd:schema xmlns:xsd="http://www.w3.org/2001/XMLSchema" xmlns:xs="http://www.w3.org/2001/XMLSchema" xmlns:p="http://schemas.microsoft.com/office/2006/metadata/properties" xmlns:ns2="0ac05d1f-b661-4c63-a76d-b6071537df2a" xmlns:ns3="e47ba8cc-9817-4ab6-ae92-58f64126b60a" targetNamespace="http://schemas.microsoft.com/office/2006/metadata/properties" ma:root="true" ma:fieldsID="29a287a9638580596196b518e5268a87" ns2:_="" ns3:_="">
    <xsd:import namespace="0ac05d1f-b661-4c63-a76d-b6071537df2a"/>
    <xsd:import namespace="e47ba8cc-9817-4ab6-ae92-58f64126b6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05d1f-b661-4c63-a76d-b6071537d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075169-e743-4e67-92e4-1780b43d74c6"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ba8cc-9817-4ab6-ae92-58f64126b6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289d8be-f11f-4eca-ad18-03d739e5cc41}" ma:internalName="TaxCatchAll" ma:showField="CatchAllData" ma:web="e47ba8cc-9817-4ab6-ae92-58f64126b6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514D34-538C-4597-8410-CBBA1633E4FE}">
  <ds:schemaRefs>
    <ds:schemaRef ds:uri="http://schemas.microsoft.com/sharepoint/v3/contenttype/forms"/>
  </ds:schemaRefs>
</ds:datastoreItem>
</file>

<file path=customXml/itemProps2.xml><?xml version="1.0" encoding="utf-8"?>
<ds:datastoreItem xmlns:ds="http://schemas.openxmlformats.org/officeDocument/2006/customXml" ds:itemID="{7365755C-24EE-4FAE-BA5A-EAC991352213}">
  <ds:schemaRef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 ds:uri="36fc475e-b6e5-412e-b617-83afc07dec43"/>
    <ds:schemaRef ds:uri="130541ce-0982-4138-826e-ddc41827d275"/>
  </ds:schemaRefs>
</ds:datastoreItem>
</file>

<file path=customXml/itemProps3.xml><?xml version="1.0" encoding="utf-8"?>
<ds:datastoreItem xmlns:ds="http://schemas.openxmlformats.org/officeDocument/2006/customXml" ds:itemID="{0F3747ED-D8F3-430E-8EE7-665E5C4FC781}"/>
</file>

<file path=docProps/app.xml><?xml version="1.0" encoding="utf-8"?>
<Properties xmlns="http://schemas.openxmlformats.org/officeDocument/2006/extended-properties" xmlns:vt="http://schemas.openxmlformats.org/officeDocument/2006/docPropsVTypes">
  <Template>Office Theme</Template>
  <TotalTime>0</TotalTime>
  <Words>1947</Words>
  <Application>Microsoft Office PowerPoint</Application>
  <PresentationFormat>A4 Paper (210x297 mm)</PresentationFormat>
  <Paragraphs>243</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Ayoub, Rana</dc:creator>
  <cp:lastModifiedBy>Ayoub, Rana</cp:lastModifiedBy>
  <cp:revision>4</cp:revision>
  <dcterms:created xsi:type="dcterms:W3CDTF">2025-09-08T13:53:17Z</dcterms:created>
  <dcterms:modified xsi:type="dcterms:W3CDTF">2025-10-01T05:35:29Z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0x010100B5D60192D4247F428C7226BCA2806A6B</vt:lpwstr>
  </property>
  <property fmtid="{D5CDD505-2E9C-101B-9397-08002B2CF9AE}" pid="3" name="MediaServiceImageTags">
    <vt:lpwstr/>
  </property>
</Properties>
</file>